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76" r:id="rId6"/>
    <p:sldId id="263" r:id="rId7"/>
    <p:sldId id="264" r:id="rId8"/>
    <p:sldId id="266" r:id="rId9"/>
    <p:sldId id="267" r:id="rId10"/>
    <p:sldId id="268" r:id="rId11"/>
    <p:sldId id="269" r:id="rId12"/>
    <p:sldId id="270" r:id="rId13"/>
    <p:sldId id="271" r:id="rId14"/>
    <p:sldId id="272" r:id="rId15"/>
    <p:sldId id="273" r:id="rId16"/>
    <p:sldId id="274" r:id="rId17"/>
    <p:sldId id="275" r:id="rId18"/>
    <p:sldId id="265" r:id="rId19"/>
    <p:sldId id="261" r:id="rId20"/>
    <p:sldId id="26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27"/>
    <p:restoredTop sz="94586"/>
  </p:normalViewPr>
  <p:slideViewPr>
    <p:cSldViewPr snapToGrid="0" snapToObjects="1">
      <p:cViewPr>
        <p:scale>
          <a:sx n="100" d="100"/>
          <a:sy n="100" d="100"/>
        </p:scale>
        <p:origin x="616"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0C1BAD-8A9B-124F-9948-06E6336CCCF1}" type="datetimeFigureOut">
              <a:rPr lang="en-US" smtClean="0"/>
              <a:t>11/19/18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F7635-8E7E-5F43-B547-5CADF8F5D197}" type="slidenum">
              <a:rPr lang="en-US" smtClean="0"/>
              <a:t>‹#›</a:t>
            </a:fld>
            <a:endParaRPr lang="en-US"/>
          </a:p>
        </p:txBody>
      </p:sp>
    </p:spTree>
    <p:extLst>
      <p:ext uri="{BB962C8B-B14F-4D97-AF65-F5344CB8AC3E}">
        <p14:creationId xmlns:p14="http://schemas.microsoft.com/office/powerpoint/2010/main" val="1981960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11/19/18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11/19/18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11/19/18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11/19/18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11/19/18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11/19/18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11/19/18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11/19/18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11/19/18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1" Type="http://schemas.openxmlformats.org/officeDocument/2006/relationships/hyperlink" Target="https://stackoverflow.com/questions/32364055/formattting-phone-number-in-swift" TargetMode="External"/><Relationship Id="rId12" Type="http://schemas.openxmlformats.org/officeDocument/2006/relationships/hyperlink" Target="https://stackoverflow.com/questions/37903458/how-to-get-all-data-from-one-child-in-firebase-using-swift" TargetMode="External"/><Relationship Id="rId13" Type="http://schemas.openxmlformats.org/officeDocument/2006/relationships/hyperlink" Target="https://stackoverflow.com/questions/46545468/swift-firebase-retrieve-data-into-tableview" TargetMode="External"/><Relationship Id="rId14" Type="http://schemas.openxmlformats.org/officeDocument/2006/relationships/image" Target="../media/image1.png"/><Relationship Id="rId1" Type="http://schemas.openxmlformats.org/officeDocument/2006/relationships/slideLayout" Target="../slideLayouts/slideLayout10.xml"/><Relationship Id="rId2" Type="http://schemas.openxmlformats.org/officeDocument/2006/relationships/hyperlink" Target="https://firebase.google.com/docs/ios/setup" TargetMode="External"/><Relationship Id="rId3" Type="http://schemas.openxmlformats.org/officeDocument/2006/relationships/hyperlink" Target="https://www.youtube.com/watch?v=UPKCULKi0-A" TargetMode="External"/><Relationship Id="rId4" Type="http://schemas.openxmlformats.org/officeDocument/2006/relationships/hyperlink" Target="https://www.youtube.com/watch?v=gWZP0vDgMtg" TargetMode="External"/><Relationship Id="rId5" Type="http://schemas.openxmlformats.org/officeDocument/2006/relationships/hyperlink" Target="https://firebase.google.com/docs/auth/ios/firebaseui" TargetMode="External"/><Relationship Id="rId6" Type="http://schemas.openxmlformats.org/officeDocument/2006/relationships/hyperlink" Target="https://stackoverflow.com/questions/39298665/use-of-unresolved-identifier-gglcontext" TargetMode="External"/><Relationship Id="rId7" Type="http://schemas.openxmlformats.org/officeDocument/2006/relationships/hyperlink" Target="https://developers.google.com/identity/sign-in/ios/" TargetMode="External"/><Relationship Id="rId8" Type="http://schemas.openxmlformats.org/officeDocument/2006/relationships/hyperlink" Target="https://github.com/firebase/quickstart-ios/issues/300" TargetMode="External"/><Relationship Id="rId9" Type="http://schemas.openxmlformats.org/officeDocument/2006/relationships/hyperlink" Target="https://emailregex.com" TargetMode="External"/><Relationship Id="rId10" Type="http://schemas.openxmlformats.org/officeDocument/2006/relationships/hyperlink" Target="https://stackoverflow.com/questions/35357807/running-one-function-after-another-comple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learnappmaking.com/uialertcontroller-alerts-swift-how-to/" TargetMode="External"/><Relationship Id="rId4" Type="http://schemas.openxmlformats.org/officeDocument/2006/relationships/hyperlink" Target="https://firebase.google.com/docs/database/ios/read-and-write" TargetMode="External"/><Relationship Id="rId5" Type="http://schemas.openxmlformats.org/officeDocument/2006/relationships/hyperlink" Target="https://stackoverflow.com/questions/38410593/how-to-verify-users-current-password-when-changing-password-on-firebase-3" TargetMode="External"/><Relationship Id="rId6" Type="http://schemas.openxmlformats.org/officeDocument/2006/relationships/hyperlink" Target="https://stackoverflow.com/questions/46380971/updating-firebase-database-ios-swift-with-multiple-fields-without-overriding" TargetMode="External"/><Relationship Id="rId7" Type="http://schemas.openxmlformats.org/officeDocument/2006/relationships/hyperlink" Target="https://www.ioscreator.com/tutorials/draw-route-mapkit-tutorial" TargetMode="External"/><Relationship Id="rId8" Type="http://schemas.openxmlformats.org/officeDocument/2006/relationships/hyperlink" Target="https://stackoverflow.com/questions/32281651/how-to-dismiss-keyboard-when-touching-anywhere-outside-uitextfield-in-swift" TargetMode="External"/><Relationship Id="rId9" Type="http://schemas.openxmlformats.org/officeDocument/2006/relationships/hyperlink" Target="https://www.youtube.com/watch?v=bhp08NX4Pe4" TargetMode="External"/><Relationship Id="rId10" Type="http://schemas.openxmlformats.org/officeDocument/2006/relationships/hyperlink" Target="https://stackoverflow.com/questions/46545468/swift-firebase-retrieve-data-into-tableview" TargetMode="External"/><Relationship Id="rId11" Type="http://schemas.openxmlformats.org/officeDocument/2006/relationships/image" Target="../media/image1.png"/><Relationship Id="rId1" Type="http://schemas.openxmlformats.org/officeDocument/2006/relationships/slideLayout" Target="../slideLayouts/slideLayout10.xml"/><Relationship Id="rId2" Type="http://schemas.openxmlformats.org/officeDocument/2006/relationships/hyperlink" Target="http://stackoverflow.max-everyday.com/2018/01/ios-how-to-get-the-current-time-as-datetime-in-swif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8521" y="731698"/>
            <a:ext cx="10318418" cy="4394988"/>
          </a:xfrm>
        </p:spPr>
        <p:txBody>
          <a:bodyPr/>
          <a:lstStyle/>
          <a:p>
            <a:r>
              <a:rPr lang="en-US" dirty="0" smtClean="0"/>
              <a:t>Parking lot system</a:t>
            </a:r>
            <a:endParaRPr lang="en-US" dirty="0"/>
          </a:p>
        </p:txBody>
      </p:sp>
      <p:sp>
        <p:nvSpPr>
          <p:cNvPr id="3" name="Subtitle 2"/>
          <p:cNvSpPr>
            <a:spLocks noGrp="1"/>
          </p:cNvSpPr>
          <p:nvPr>
            <p:ph type="subTitle" idx="1"/>
          </p:nvPr>
        </p:nvSpPr>
        <p:spPr/>
        <p:txBody>
          <a:bodyPr>
            <a:normAutofit lnSpcReduction="10000"/>
          </a:bodyPr>
          <a:lstStyle/>
          <a:p>
            <a:r>
              <a:rPr lang="en-US" dirty="0" smtClean="0"/>
              <a:t>F2018 </a:t>
            </a:r>
            <a:r>
              <a:rPr lang="mr-IN" dirty="0" smtClean="0"/>
              <a:t>–</a:t>
            </a:r>
            <a:r>
              <a:rPr lang="en-US" dirty="0" smtClean="0"/>
              <a:t> mad3115 </a:t>
            </a:r>
            <a:r>
              <a:rPr lang="mr-IN" dirty="0" smtClean="0"/>
              <a:t>–</a:t>
            </a:r>
            <a:r>
              <a:rPr lang="en-US" dirty="0" smtClean="0"/>
              <a:t> Prof. Pritesh </a:t>
            </a:r>
            <a:r>
              <a:rPr lang="en-US" dirty="0" err="1" smtClean="0"/>
              <a:t>patel</a:t>
            </a:r>
            <a:endParaRPr lang="en-US" dirty="0" smtClean="0"/>
          </a:p>
          <a:p>
            <a:r>
              <a:rPr lang="en-US" dirty="0" smtClean="0"/>
              <a:t>Group #01 </a:t>
            </a:r>
            <a:r>
              <a:rPr lang="mr-IN" dirty="0" smtClean="0"/>
              <a:t>–</a:t>
            </a:r>
            <a:r>
              <a:rPr lang="en-US" dirty="0" smtClean="0"/>
              <a:t> Antonio | Giselle | </a:t>
            </a:r>
            <a:r>
              <a:rPr lang="en-US" dirty="0" err="1" smtClean="0"/>
              <a:t>Gurjeet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130" y="4333742"/>
            <a:ext cx="1219199" cy="1219199"/>
          </a:xfrm>
          <a:prstGeom prst="rect">
            <a:avLst/>
          </a:prstGeom>
        </p:spPr>
      </p:pic>
    </p:spTree>
    <p:extLst>
      <p:ext uri="{BB962C8B-B14F-4D97-AF65-F5344CB8AC3E}">
        <p14:creationId xmlns:p14="http://schemas.microsoft.com/office/powerpoint/2010/main" val="1127026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fontScale="92500" lnSpcReduction="20000"/>
          </a:bodyPr>
          <a:lstStyle/>
          <a:p>
            <a:r>
              <a:rPr lang="en-US" dirty="0" smtClean="0"/>
              <a:t>What we are covering? </a:t>
            </a:r>
          </a:p>
          <a:p>
            <a:r>
              <a:rPr lang="en-US" b="1" dirty="0" smtClean="0"/>
              <a:t>5. </a:t>
            </a:r>
            <a:r>
              <a:rPr lang="en-US" b="1" dirty="0"/>
              <a:t>Parking Payment Receipt </a:t>
            </a:r>
            <a:endParaRPr lang="en-US" dirty="0"/>
          </a:p>
          <a:p>
            <a:r>
              <a:rPr lang="en-US" dirty="0"/>
              <a:t>Parking payment receipt should accept following information from the user:</a:t>
            </a:r>
          </a:p>
          <a:p>
            <a:r>
              <a:rPr lang="en-US" dirty="0" smtClean="0"/>
              <a:t>&gt; User </a:t>
            </a:r>
            <a:r>
              <a:rPr lang="en-US" dirty="0"/>
              <a:t>Email Address,  Car plate number, Car Company [upon selection of company appropriate logo should be displayed], Car color, No. of hours parked, Date and Time, Lot number, Spot number, Payment method, Payment amount.</a:t>
            </a:r>
          </a:p>
          <a:p>
            <a:r>
              <a:rPr lang="en-US" dirty="0" smtClean="0"/>
              <a:t>After </a:t>
            </a:r>
            <a:r>
              <a:rPr lang="en-US" dirty="0"/>
              <a:t>entering all information, it should be displayed in proper format in next screen. You may also generate pdf contain all information in proper format. </a:t>
            </a:r>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10605134" y="765624"/>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57" y="0"/>
            <a:ext cx="4166235"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861" y="-127000"/>
            <a:ext cx="3445041" cy="567084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824" y="1483319"/>
            <a:ext cx="3425571" cy="5638800"/>
          </a:xfrm>
          <a:prstGeom prst="rect">
            <a:avLst/>
          </a:prstGeom>
        </p:spPr>
      </p:pic>
      <p:sp>
        <p:nvSpPr>
          <p:cNvPr id="10" name="Rounded Rectangular Callout 9"/>
          <p:cNvSpPr/>
          <p:nvPr/>
        </p:nvSpPr>
        <p:spPr>
          <a:xfrm>
            <a:off x="2536442" y="4191000"/>
            <a:ext cx="3305558" cy="1879600"/>
          </a:xfrm>
          <a:prstGeom prst="wedgeRoundRectCallout">
            <a:avLst>
              <a:gd name="adj1" fmla="val -64847"/>
              <a:gd name="adj2" fmla="val -75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This screen is using pickers for almost all fields.  Also, there are some auto layout implemented. Some protocols were implemented also: </a:t>
            </a:r>
            <a:r>
              <a:rPr lang="en-US" sz="1600" dirty="0" err="1"/>
              <a:t>UITextFieldDelegate</a:t>
            </a:r>
            <a:r>
              <a:rPr lang="en-US" sz="1600" dirty="0"/>
              <a:t>, </a:t>
            </a:r>
            <a:r>
              <a:rPr lang="en-US" sz="1600" dirty="0" err="1"/>
              <a:t>UIPickerViewDataSource</a:t>
            </a:r>
            <a:r>
              <a:rPr lang="en-US" sz="1600" dirty="0"/>
              <a:t>, </a:t>
            </a:r>
            <a:r>
              <a:rPr lang="en-US" sz="1600" dirty="0" err="1"/>
              <a:t>UIPickerViewDelegate</a:t>
            </a:r>
            <a:endParaRPr lang="en-US" sz="1600" dirty="0"/>
          </a:p>
        </p:txBody>
      </p:sp>
      <p:sp>
        <p:nvSpPr>
          <p:cNvPr id="11" name="Rounded Rectangular Callout 10"/>
          <p:cNvSpPr/>
          <p:nvPr/>
        </p:nvSpPr>
        <p:spPr>
          <a:xfrm>
            <a:off x="5718118" y="2880973"/>
            <a:ext cx="1550258" cy="2843492"/>
          </a:xfrm>
          <a:prstGeom prst="wedgeRoundRectCallout">
            <a:avLst>
              <a:gd name="adj1" fmla="val -74621"/>
              <a:gd name="adj2" fmla="val -470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The receipt load a HTML </a:t>
            </a:r>
            <a:r>
              <a:rPr lang="en-US" sz="1600" dirty="0" err="1" smtClean="0"/>
              <a:t>WebKit</a:t>
            </a:r>
            <a:r>
              <a:rPr lang="en-US" sz="1600" dirty="0" smtClean="0"/>
              <a:t> framework and </a:t>
            </a:r>
            <a:r>
              <a:rPr lang="en-US" sz="1600" dirty="0" err="1"/>
              <a:t>WKWebView</a:t>
            </a:r>
            <a:r>
              <a:rPr lang="en-US" sz="1600" dirty="0" smtClean="0"/>
              <a:t> component and generate the PDF with the same information.</a:t>
            </a:r>
            <a:endParaRPr lang="en-US" dirty="0"/>
          </a:p>
        </p:txBody>
      </p:sp>
    </p:spTree>
    <p:extLst>
      <p:ext uri="{BB962C8B-B14F-4D97-AF65-F5344CB8AC3E}">
        <p14:creationId xmlns:p14="http://schemas.microsoft.com/office/powerpoint/2010/main" val="1723153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a:t>6</a:t>
            </a:r>
            <a:r>
              <a:rPr lang="en-US" b="1" dirty="0" smtClean="0"/>
              <a:t>. </a:t>
            </a:r>
            <a:r>
              <a:rPr lang="en-US" b="1" dirty="0"/>
              <a:t>Parking Location </a:t>
            </a:r>
            <a:endParaRPr lang="en-US" dirty="0"/>
          </a:p>
          <a:p>
            <a:r>
              <a:rPr lang="en-US" dirty="0"/>
              <a:t>Upon selection of Parking Location menu, you may display location of parking spot on Map with appropriate title. </a:t>
            </a:r>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43343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55" y="-88900"/>
            <a:ext cx="3306530" cy="544284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720" y="1083805"/>
            <a:ext cx="3641598" cy="5994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568" y="101600"/>
            <a:ext cx="4166235" cy="6858000"/>
          </a:xfrm>
          <a:prstGeom prst="rect">
            <a:avLst/>
          </a:prstGeom>
        </p:spPr>
      </p:pic>
      <p:sp>
        <p:nvSpPr>
          <p:cNvPr id="10" name="Rounded Rectangular Callout 9"/>
          <p:cNvSpPr/>
          <p:nvPr/>
        </p:nvSpPr>
        <p:spPr>
          <a:xfrm>
            <a:off x="584248" y="4318001"/>
            <a:ext cx="3073352" cy="2373752"/>
          </a:xfrm>
          <a:prstGeom prst="wedgeRoundRectCallout">
            <a:avLst>
              <a:gd name="adj1" fmla="val 78096"/>
              <a:gd name="adj2" fmla="val 29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This screen is using the </a:t>
            </a:r>
            <a:r>
              <a:rPr lang="en-US" sz="1600" dirty="0" err="1" smtClean="0"/>
              <a:t>MapKit</a:t>
            </a:r>
            <a:r>
              <a:rPr lang="en-US" sz="1600" dirty="0" smtClean="0"/>
              <a:t> framework, also a segment UI element. To pick the current user position, the user must allow the App access the GPS from its dispositive. Also, some protocols were implemented: </a:t>
            </a:r>
            <a:r>
              <a:rPr lang="en-US" sz="1600" dirty="0" err="1"/>
              <a:t>MKMapViewDelegate</a:t>
            </a:r>
            <a:r>
              <a:rPr lang="en-US" sz="1600" dirty="0"/>
              <a:t>, </a:t>
            </a:r>
            <a:r>
              <a:rPr lang="en-US" sz="1600" dirty="0" err="1"/>
              <a:t>CLLocationManagerDelegate</a:t>
            </a:r>
            <a:endParaRPr lang="en-US" dirty="0"/>
          </a:p>
        </p:txBody>
      </p:sp>
    </p:spTree>
    <p:extLst>
      <p:ext uri="{BB962C8B-B14F-4D97-AF65-F5344CB8AC3E}">
        <p14:creationId xmlns:p14="http://schemas.microsoft.com/office/powerpoint/2010/main" val="410167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7. </a:t>
            </a:r>
            <a:r>
              <a:rPr lang="en-US" b="1" dirty="0"/>
              <a:t>Parking Report </a:t>
            </a:r>
            <a:endParaRPr lang="en-US" dirty="0"/>
          </a:p>
          <a:p>
            <a:r>
              <a:rPr lang="en-US" dirty="0"/>
              <a:t>Parking report should display information about all the parking done so far. </a:t>
            </a:r>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43343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26" y="0"/>
            <a:ext cx="4166235" cy="6858000"/>
          </a:xfrm>
          <a:prstGeom prst="rect">
            <a:avLst/>
          </a:prstGeom>
        </p:spPr>
      </p:pic>
      <p:sp>
        <p:nvSpPr>
          <p:cNvPr id="7" name="Rounded Rectangular Callout 6"/>
          <p:cNvSpPr/>
          <p:nvPr/>
        </p:nvSpPr>
        <p:spPr>
          <a:xfrm>
            <a:off x="4572000" y="2235200"/>
            <a:ext cx="2705099" cy="3441700"/>
          </a:xfrm>
          <a:prstGeom prst="wedgeRoundRectCallout">
            <a:avLst>
              <a:gd name="adj1" fmla="val -70236"/>
              <a:gd name="adj2" fmla="val -46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This screen is using </a:t>
            </a:r>
            <a:r>
              <a:rPr lang="en-US" sz="1600" dirty="0" err="1" smtClean="0"/>
              <a:t>TableView</a:t>
            </a:r>
            <a:r>
              <a:rPr lang="en-US" sz="1600" dirty="0" smtClean="0"/>
              <a:t> + </a:t>
            </a:r>
            <a:r>
              <a:rPr lang="en-US" sz="1600" dirty="0" err="1" smtClean="0"/>
              <a:t>TableViewCell</a:t>
            </a:r>
            <a:r>
              <a:rPr lang="en-US" sz="1600" dirty="0" smtClean="0"/>
              <a:t> customized. Inside each cell, there is a View UI with other UIs elements. The data are collected by Firebase and appended on the Object called Tickets with the same properties. Some protocols were implemented: </a:t>
            </a:r>
            <a:r>
              <a:rPr lang="en-US" sz="1600" dirty="0" err="1"/>
              <a:t>UITableViewDataSource</a:t>
            </a:r>
            <a:r>
              <a:rPr lang="en-US" sz="1600" dirty="0"/>
              <a:t>, </a:t>
            </a:r>
            <a:r>
              <a:rPr lang="en-US" sz="1600" dirty="0" err="1"/>
              <a:t>UITableViewDelegate</a:t>
            </a:r>
            <a:endParaRPr lang="en-US" dirty="0"/>
          </a:p>
        </p:txBody>
      </p:sp>
    </p:spTree>
    <p:extLst>
      <p:ext uri="{BB962C8B-B14F-4D97-AF65-F5344CB8AC3E}">
        <p14:creationId xmlns:p14="http://schemas.microsoft.com/office/powerpoint/2010/main" val="449533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8. </a:t>
            </a:r>
            <a:r>
              <a:rPr lang="en-US" b="1" dirty="0"/>
              <a:t>User Profile </a:t>
            </a:r>
            <a:endParaRPr lang="en-US" dirty="0"/>
          </a:p>
          <a:p>
            <a:r>
              <a:rPr lang="en-US" dirty="0"/>
              <a:t>User Profile should allow user to store or update user information. </a:t>
            </a:r>
          </a:p>
          <a:p>
            <a:endParaRPr lang="en-US" dirty="0"/>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43343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01600"/>
            <a:ext cx="4166235" cy="6858000"/>
          </a:xfrm>
          <a:prstGeom prst="rect">
            <a:avLst/>
          </a:prstGeom>
        </p:spPr>
      </p:pic>
      <p:sp>
        <p:nvSpPr>
          <p:cNvPr id="7" name="Rounded Rectangular Callout 6"/>
          <p:cNvSpPr/>
          <p:nvPr/>
        </p:nvSpPr>
        <p:spPr>
          <a:xfrm>
            <a:off x="4572001" y="3058656"/>
            <a:ext cx="2662320" cy="1475244"/>
          </a:xfrm>
          <a:prstGeom prst="wedgeRoundRectCallout">
            <a:avLst>
              <a:gd name="adj1" fmla="val -70236"/>
              <a:gd name="adj2" fmla="val -46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screen is using UI elements and a specific keyboard for each field. The data are collected from Firebase.</a:t>
            </a:r>
            <a:endParaRPr lang="en-US" dirty="0"/>
          </a:p>
        </p:txBody>
      </p:sp>
    </p:spTree>
    <p:extLst>
      <p:ext uri="{BB962C8B-B14F-4D97-AF65-F5344CB8AC3E}">
        <p14:creationId xmlns:p14="http://schemas.microsoft.com/office/powerpoint/2010/main" val="291739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9. </a:t>
            </a:r>
            <a:r>
              <a:rPr lang="en-US" b="1" dirty="0"/>
              <a:t>Parking Manual </a:t>
            </a:r>
            <a:endParaRPr lang="en-US" dirty="0"/>
          </a:p>
          <a:p>
            <a:r>
              <a:rPr lang="en-US" dirty="0"/>
              <a:t>It should display guidelines for using the application. </a:t>
            </a:r>
          </a:p>
          <a:p>
            <a:endParaRPr lang="en-US" dirty="0"/>
          </a:p>
          <a:p>
            <a:endParaRPr lang="en-US" dirty="0"/>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43343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66" y="0"/>
            <a:ext cx="4166235" cy="6858000"/>
          </a:xfrm>
          <a:prstGeom prst="rect">
            <a:avLst/>
          </a:prstGeom>
        </p:spPr>
      </p:pic>
      <p:sp>
        <p:nvSpPr>
          <p:cNvPr id="7" name="Rounded Rectangular Callout 6"/>
          <p:cNvSpPr/>
          <p:nvPr/>
        </p:nvSpPr>
        <p:spPr>
          <a:xfrm>
            <a:off x="4368801" y="3033256"/>
            <a:ext cx="2662320" cy="1208544"/>
          </a:xfrm>
          <a:prstGeom prst="wedgeRoundRectCallout">
            <a:avLst>
              <a:gd name="adj1" fmla="val -70236"/>
              <a:gd name="adj2" fmla="val -46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The Instructions are loaded on a </a:t>
            </a:r>
            <a:r>
              <a:rPr lang="en-US" sz="1600" dirty="0" err="1" smtClean="0"/>
              <a:t>WebKit</a:t>
            </a:r>
            <a:r>
              <a:rPr lang="en-US" sz="1600" dirty="0" smtClean="0"/>
              <a:t> framework and </a:t>
            </a:r>
            <a:r>
              <a:rPr lang="en-US" sz="1600" dirty="0" err="1"/>
              <a:t>WKWebView</a:t>
            </a:r>
            <a:r>
              <a:rPr lang="en-US" sz="1600" dirty="0" smtClean="0"/>
              <a:t> UI. It was made in a HTML file.</a:t>
            </a:r>
            <a:endParaRPr lang="en-US" dirty="0"/>
          </a:p>
        </p:txBody>
      </p:sp>
    </p:spTree>
    <p:extLst>
      <p:ext uri="{BB962C8B-B14F-4D97-AF65-F5344CB8AC3E}">
        <p14:creationId xmlns:p14="http://schemas.microsoft.com/office/powerpoint/2010/main" val="363344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10. </a:t>
            </a:r>
            <a:r>
              <a:rPr lang="en-US" b="1" dirty="0"/>
              <a:t>Support Contact </a:t>
            </a:r>
            <a:endParaRPr lang="en-US" dirty="0" smtClean="0"/>
          </a:p>
          <a:p>
            <a:r>
              <a:rPr lang="en-US" dirty="0" smtClean="0"/>
              <a:t>- Support </a:t>
            </a:r>
            <a:r>
              <a:rPr lang="en-US" dirty="0"/>
              <a:t>Contact should have the contact details [Email, Phone No.] of the support person. </a:t>
            </a:r>
            <a:endParaRPr lang="en-US" dirty="0" smtClean="0"/>
          </a:p>
          <a:p>
            <a:r>
              <a:rPr lang="en-US" dirty="0"/>
              <a:t>-  Upon selecting Email, it should open an Email application for sending email. </a:t>
            </a:r>
          </a:p>
          <a:p>
            <a:r>
              <a:rPr lang="en-US" dirty="0"/>
              <a:t>-  Upon selection of Phone No., Call dialer should be opened</a:t>
            </a:r>
            <a:r>
              <a:rPr lang="en-US" dirty="0" smtClean="0"/>
              <a:t>.</a:t>
            </a:r>
            <a:endParaRPr lang="en-US" dirty="0"/>
          </a:p>
          <a:p>
            <a:endParaRPr lang="en-US" dirty="0"/>
          </a:p>
          <a:p>
            <a:endParaRPr lang="en-US" dirty="0"/>
          </a:p>
          <a:p>
            <a:endParaRPr lang="en-US" dirty="0"/>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10620541" y="11339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139700"/>
            <a:ext cx="4166235"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229" y="558800"/>
            <a:ext cx="2099212" cy="3733800"/>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9319" y="2204348"/>
            <a:ext cx="2357758" cy="4193665"/>
          </a:xfrm>
          <a:prstGeom prst="rect">
            <a:avLst/>
          </a:prstGeom>
          <a:ln>
            <a:noFill/>
          </a:ln>
          <a:effectLst>
            <a:outerShdw blurRad="292100" dist="139700" dir="2700000" algn="tl" rotWithShape="0">
              <a:srgbClr val="333333">
                <a:alpha val="65000"/>
              </a:srgbClr>
            </a:outerShdw>
          </a:effectLst>
        </p:spPr>
      </p:pic>
      <p:sp>
        <p:nvSpPr>
          <p:cNvPr id="8" name="Rounded Rectangular Callout 7"/>
          <p:cNvSpPr/>
          <p:nvPr/>
        </p:nvSpPr>
        <p:spPr>
          <a:xfrm>
            <a:off x="3986281" y="4519156"/>
            <a:ext cx="2662320" cy="1691144"/>
          </a:xfrm>
          <a:prstGeom prst="wedgeRoundRectCallout">
            <a:avLst>
              <a:gd name="adj1" fmla="val -70236"/>
              <a:gd name="adj2" fmla="val -467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The contact is using the </a:t>
            </a:r>
            <a:r>
              <a:rPr lang="en-US" sz="1600" dirty="0" err="1" smtClean="0"/>
              <a:t>MFMailComposeViewControllerDelegate</a:t>
            </a:r>
            <a:r>
              <a:rPr lang="en-US" sz="1600" dirty="0" smtClean="0"/>
              <a:t> to send Email. For the phone call, it’s using a property from </a:t>
            </a:r>
            <a:r>
              <a:rPr lang="en-US" sz="1600" dirty="0" err="1" smtClean="0"/>
              <a:t>UIApplication</a:t>
            </a:r>
            <a:r>
              <a:rPr lang="en-US" sz="1600" dirty="0" smtClean="0"/>
              <a:t> to open URL.</a:t>
            </a:r>
            <a:endParaRPr lang="en-US" dirty="0"/>
          </a:p>
        </p:txBody>
      </p:sp>
    </p:spTree>
    <p:extLst>
      <p:ext uri="{BB962C8B-B14F-4D97-AF65-F5344CB8AC3E}">
        <p14:creationId xmlns:p14="http://schemas.microsoft.com/office/powerpoint/2010/main" val="130750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11. Logout</a:t>
            </a:r>
            <a:endParaRPr lang="en-US" dirty="0" smtClean="0"/>
          </a:p>
          <a:p>
            <a:endParaRPr lang="en-US" dirty="0"/>
          </a:p>
          <a:p>
            <a:endParaRPr lang="en-US" dirty="0"/>
          </a:p>
          <a:p>
            <a:endParaRPr lang="en-US" dirty="0"/>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33564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9792"/>
            <a:ext cx="4166235" cy="6858000"/>
          </a:xfrm>
          <a:prstGeom prst="rect">
            <a:avLst/>
          </a:prstGeom>
        </p:spPr>
      </p:pic>
      <p:sp>
        <p:nvSpPr>
          <p:cNvPr id="9" name="Left Arrow 8"/>
          <p:cNvSpPr/>
          <p:nvPr/>
        </p:nvSpPr>
        <p:spPr>
          <a:xfrm rot="19052501">
            <a:off x="3956310" y="4124622"/>
            <a:ext cx="4905147"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4176260" y="2336799"/>
            <a:ext cx="2376940" cy="1404631"/>
          </a:xfrm>
          <a:prstGeom prst="wedgeRoundRectCallout">
            <a:avLst>
              <a:gd name="adj1" fmla="val -66344"/>
              <a:gd name="adj2" fmla="val 2138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For logout, was needed to call the </a:t>
            </a:r>
            <a:r>
              <a:rPr lang="en-US" sz="1600" dirty="0" err="1" smtClean="0"/>
              <a:t>Signout</a:t>
            </a:r>
            <a:r>
              <a:rPr lang="en-US" sz="1600" dirty="0" smtClean="0"/>
              <a:t> property from the Firebase Authentication.</a:t>
            </a:r>
            <a:endParaRPr lang="en-US" dirty="0"/>
          </a:p>
        </p:txBody>
      </p:sp>
    </p:spTree>
    <p:extLst>
      <p:ext uri="{BB962C8B-B14F-4D97-AF65-F5344CB8AC3E}">
        <p14:creationId xmlns:p14="http://schemas.microsoft.com/office/powerpoint/2010/main" val="13410401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811864"/>
          </a:xfrm>
        </p:spPr>
        <p:txBody>
          <a:bodyPr>
            <a:normAutofit/>
          </a:bodyPr>
          <a:lstStyle/>
          <a:p>
            <a:r>
              <a:rPr lang="en-US" dirty="0" smtClean="0"/>
              <a:t>What we are covering? </a:t>
            </a:r>
          </a:p>
          <a:p>
            <a:r>
              <a:rPr lang="en-US" b="1" dirty="0" smtClean="0"/>
              <a:t>Authentication</a:t>
            </a:r>
          </a:p>
          <a:p>
            <a:r>
              <a:rPr lang="en-US" b="1" dirty="0" smtClean="0"/>
              <a:t>Database (</a:t>
            </a:r>
            <a:r>
              <a:rPr lang="en-US" b="1" dirty="0" err="1" smtClean="0"/>
              <a:t>Realtime</a:t>
            </a:r>
            <a:r>
              <a:rPr lang="en-US" b="1" dirty="0" smtClean="0"/>
              <a:t> Database)</a:t>
            </a:r>
            <a:endParaRPr lang="en-US" dirty="0" smtClean="0"/>
          </a:p>
          <a:p>
            <a:endParaRPr lang="en-US" dirty="0"/>
          </a:p>
          <a:p>
            <a:endParaRPr lang="en-US" dirty="0"/>
          </a:p>
          <a:p>
            <a:endParaRPr lang="en-US" dirty="0"/>
          </a:p>
          <a:p>
            <a:endParaRPr lang="en-US" dirty="0"/>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1" y="3356423"/>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8228"/>
          <a:stretch/>
        </p:blipFill>
        <p:spPr>
          <a:xfrm>
            <a:off x="558800" y="584200"/>
            <a:ext cx="5727700" cy="328528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18"/>
          <a:stretch/>
        </p:blipFill>
        <p:spPr>
          <a:xfrm>
            <a:off x="1473199" y="3107481"/>
            <a:ext cx="5439595" cy="3120345"/>
          </a:xfrm>
          <a:prstGeom prst="rect">
            <a:avLst/>
          </a:prstGeom>
          <a:ln>
            <a:noFill/>
          </a:ln>
          <a:effectLst>
            <a:outerShdw blurRad="292100" dist="139700" dir="2700000" algn="tl" rotWithShape="0">
              <a:srgbClr val="333333">
                <a:alpha val="65000"/>
              </a:srgbClr>
            </a:outerShdw>
          </a:effectLst>
        </p:spPr>
      </p:pic>
      <p:sp>
        <p:nvSpPr>
          <p:cNvPr id="7" name="Rounded Rectangular Callout 6"/>
          <p:cNvSpPr/>
          <p:nvPr/>
        </p:nvSpPr>
        <p:spPr>
          <a:xfrm>
            <a:off x="4673600" y="3352800"/>
            <a:ext cx="2628899" cy="1905000"/>
          </a:xfrm>
          <a:prstGeom prst="wedgeRoundRectCallout">
            <a:avLst>
              <a:gd name="adj1" fmla="val -68261"/>
              <a:gd name="adj2" fmla="val -492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To make the Firebase works, it was need to install the framework through Pod Install + set up on the </a:t>
            </a:r>
            <a:r>
              <a:rPr lang="en-US" sz="1600" dirty="0" err="1" smtClean="0"/>
              <a:t>AppDelegate</a:t>
            </a:r>
            <a:r>
              <a:rPr lang="en-US" sz="1600" dirty="0" smtClean="0"/>
              <a:t> the </a:t>
            </a:r>
            <a:r>
              <a:rPr lang="en-US" sz="1600" dirty="0" err="1" smtClean="0"/>
              <a:t>FirebaseApp.configure</a:t>
            </a:r>
            <a:r>
              <a:rPr lang="en-US" sz="1600" dirty="0" smtClean="0"/>
              <a:t>()</a:t>
            </a:r>
            <a:endParaRPr lang="en-US" dirty="0"/>
          </a:p>
        </p:txBody>
      </p:sp>
    </p:spTree>
    <p:extLst>
      <p:ext uri="{BB962C8B-B14F-4D97-AF65-F5344CB8AC3E}">
        <p14:creationId xmlns:p14="http://schemas.microsoft.com/office/powerpoint/2010/main" val="3321853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930" y="3022600"/>
            <a:ext cx="8415671" cy="1341215"/>
          </a:xfrm>
        </p:spPr>
        <p:txBody>
          <a:bodyPr>
            <a:normAutofit fontScale="90000"/>
          </a:bodyPr>
          <a:lstStyle/>
          <a:p>
            <a:r>
              <a:rPr lang="en-US" sz="8000" dirty="0" smtClean="0"/>
              <a:t>quick</a:t>
            </a:r>
            <a:br>
              <a:rPr lang="en-US" sz="8000" dirty="0" smtClean="0"/>
            </a:br>
            <a:r>
              <a:rPr lang="en-US" sz="8000" dirty="0" smtClean="0"/>
              <a:t>Demonstration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63" y="2775875"/>
            <a:ext cx="1219199" cy="1219199"/>
          </a:xfrm>
          <a:prstGeom prst="rect">
            <a:avLst/>
          </a:prstGeom>
        </p:spPr>
      </p:pic>
    </p:spTree>
    <p:extLst>
      <p:ext uri="{BB962C8B-B14F-4D97-AF65-F5344CB8AC3E}">
        <p14:creationId xmlns:p14="http://schemas.microsoft.com/office/powerpoint/2010/main" val="17783187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Vertical Text Placeholder 2"/>
          <p:cNvSpPr>
            <a:spLocks noGrp="1"/>
          </p:cNvSpPr>
          <p:nvPr>
            <p:ph type="body" orient="vert" idx="1"/>
          </p:nvPr>
        </p:nvSpPr>
        <p:spPr>
          <a:xfrm rot="16200000">
            <a:off x="3992032" y="-1138773"/>
            <a:ext cx="4697619" cy="10178325"/>
          </a:xfrm>
        </p:spPr>
        <p:txBody>
          <a:bodyPr>
            <a:normAutofit fontScale="85000" lnSpcReduction="10000"/>
          </a:bodyPr>
          <a:lstStyle/>
          <a:p>
            <a:r>
              <a:rPr lang="en-US" dirty="0"/>
              <a:t>Firebase setup: </a:t>
            </a:r>
            <a:r>
              <a:rPr lang="en-US" dirty="0">
                <a:hlinkClick r:id="rId2"/>
              </a:rPr>
              <a:t>https://firebase.google.com/docs/ios/setup - Accessed in Nov 3rd, 2018</a:t>
            </a:r>
          </a:p>
          <a:p>
            <a:r>
              <a:rPr lang="en-US" dirty="0"/>
              <a:t>Firebase </a:t>
            </a:r>
            <a:r>
              <a:rPr lang="en-US" dirty="0" err="1"/>
              <a:t>Auth</a:t>
            </a:r>
            <a:r>
              <a:rPr lang="en-US" dirty="0"/>
              <a:t>: </a:t>
            </a:r>
            <a:r>
              <a:rPr lang="en-US" dirty="0">
                <a:hlinkClick r:id="rId3"/>
              </a:rPr>
              <a:t>https://www.youtube.com/watch?v=UPKCULKi0-A - Accessed in Nov 3rd, 2018</a:t>
            </a:r>
          </a:p>
          <a:p>
            <a:r>
              <a:rPr lang="en-US" dirty="0"/>
              <a:t>Firebase Database and Storage: </a:t>
            </a:r>
            <a:r>
              <a:rPr lang="en-US" dirty="0">
                <a:hlinkClick r:id="rId4"/>
              </a:rPr>
              <a:t>https://www.youtube.com/watch?v=gWZP0vDgMtg - Accessed in Nov 3rd, 2018</a:t>
            </a:r>
          </a:p>
          <a:p>
            <a:r>
              <a:rPr lang="en-US" dirty="0"/>
              <a:t>Firebase UI: </a:t>
            </a:r>
            <a:r>
              <a:rPr lang="en-US" dirty="0">
                <a:hlinkClick r:id="rId5"/>
              </a:rPr>
              <a:t>https://firebase.google.com/docs/auth/ios/firebaseui  - Accessed in Nov 3rd, 2018</a:t>
            </a:r>
          </a:p>
          <a:p>
            <a:r>
              <a:rPr lang="en-US" dirty="0"/>
              <a:t>Set Google Sign-In: </a:t>
            </a:r>
            <a:r>
              <a:rPr lang="en-US" dirty="0">
                <a:hlinkClick r:id="rId6"/>
              </a:rPr>
              <a:t>https://stackoverflow.com/questions/39298665/use-of-unresolved-identifier-gglcontext ; </a:t>
            </a:r>
            <a:r>
              <a:rPr lang="en-US" dirty="0">
                <a:hlinkClick r:id="rId7"/>
              </a:rPr>
              <a:t>https://developers.google.com/identity/sign-in/ios/ - Accessed in Nov 3rd, 2018</a:t>
            </a:r>
          </a:p>
          <a:p>
            <a:r>
              <a:rPr lang="en-US" dirty="0"/>
              <a:t>Set </a:t>
            </a:r>
            <a:r>
              <a:rPr lang="en-US" dirty="0" err="1"/>
              <a:t>Auth</a:t>
            </a:r>
            <a:r>
              <a:rPr lang="en-US" dirty="0"/>
              <a:t> Firebase: </a:t>
            </a:r>
            <a:r>
              <a:rPr lang="en-US" dirty="0">
                <a:hlinkClick r:id="rId8"/>
              </a:rPr>
              <a:t>https://github.com/firebase/quickstart-ios/issues/300 - Accessed in Nov 3rd, 2018</a:t>
            </a:r>
          </a:p>
          <a:p>
            <a:r>
              <a:rPr lang="en-US" dirty="0" err="1"/>
              <a:t>RegEx</a:t>
            </a:r>
            <a:r>
              <a:rPr lang="en-US" dirty="0"/>
              <a:t> validate email: </a:t>
            </a:r>
            <a:r>
              <a:rPr lang="en-US" dirty="0">
                <a:hlinkClick r:id="rId9"/>
              </a:rPr>
              <a:t>https://emailregex.com - Accessed in Nov 5th, 2018</a:t>
            </a:r>
          </a:p>
          <a:p>
            <a:r>
              <a:rPr lang="en-US" dirty="0"/>
              <a:t>Running a function after another: </a:t>
            </a:r>
            <a:r>
              <a:rPr lang="en-US" dirty="0">
                <a:hlinkClick r:id="rId10"/>
              </a:rPr>
              <a:t>https://stackoverflow.com/questions/35357807/running-one-function-after-another-completes - Accessed in Nov 5th, 2018</a:t>
            </a:r>
          </a:p>
          <a:p>
            <a:r>
              <a:rPr lang="en-US" dirty="0"/>
              <a:t>Formatting Phone Number: </a:t>
            </a:r>
            <a:r>
              <a:rPr lang="en-US" dirty="0">
                <a:hlinkClick r:id="rId11"/>
              </a:rPr>
              <a:t>https://stackoverflow.com/questions/32364055/formattting-phone-number-in-swift - Accessed in Nov 5th, </a:t>
            </a:r>
            <a:r>
              <a:rPr lang="en-US" dirty="0" smtClean="0">
                <a:hlinkClick r:id="rId11"/>
              </a:rPr>
              <a:t>2018</a:t>
            </a:r>
            <a:endParaRPr lang="en-US" dirty="0" smtClean="0"/>
          </a:p>
          <a:p>
            <a:r>
              <a:rPr lang="en-US" dirty="0"/>
              <a:t>How to get all data from one child on Firebase: </a:t>
            </a:r>
            <a:r>
              <a:rPr lang="en-US" u="sng" dirty="0">
                <a:hlinkClick r:id="rId12"/>
              </a:rPr>
              <a:t>https://stackoverflow.com/questions/37903458/how-to-get-all-data-from-one-child-in-firebase-using-swift</a:t>
            </a:r>
          </a:p>
          <a:p>
            <a:endParaRPr lang="en-US" dirty="0">
              <a:hlinkClick r:id="rId13"/>
            </a:endParaRPr>
          </a:p>
          <a:p>
            <a:endParaRPr lang="en-US" dirty="0"/>
          </a:p>
        </p:txBody>
      </p:sp>
      <p:pic>
        <p:nvPicPr>
          <p:cNvPr id="4" name="Picture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10801" y="382385"/>
            <a:ext cx="1219199" cy="1219199"/>
          </a:xfrm>
          <a:prstGeom prst="rect">
            <a:avLst/>
          </a:prstGeom>
        </p:spPr>
      </p:pic>
    </p:spTree>
    <p:extLst>
      <p:ext uri="{BB962C8B-B14F-4D97-AF65-F5344CB8AC3E}">
        <p14:creationId xmlns:p14="http://schemas.microsoft.com/office/powerpoint/2010/main" val="1075029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1406265"/>
          </a:xfrm>
        </p:spPr>
        <p:txBody>
          <a:bodyPr/>
          <a:lstStyle/>
          <a:p>
            <a:r>
              <a:rPr lang="en-US" dirty="0" smtClean="0"/>
              <a:t>summary</a:t>
            </a:r>
            <a:endParaRPr lang="en-US" dirty="0"/>
          </a:p>
        </p:txBody>
      </p:sp>
      <p:sp>
        <p:nvSpPr>
          <p:cNvPr id="3" name="Text Placeholder 2"/>
          <p:cNvSpPr>
            <a:spLocks noGrp="1"/>
          </p:cNvSpPr>
          <p:nvPr>
            <p:ph type="body" idx="1"/>
          </p:nvPr>
        </p:nvSpPr>
        <p:spPr>
          <a:xfrm>
            <a:off x="3242930" y="2480153"/>
            <a:ext cx="7017488" cy="3630763"/>
          </a:xfrm>
        </p:spPr>
        <p:txBody>
          <a:bodyPr>
            <a:normAutofit/>
          </a:bodyPr>
          <a:lstStyle/>
          <a:p>
            <a:pPr marL="342900" indent="-342900">
              <a:buFont typeface="Arial" charset="0"/>
              <a:buChar char="•"/>
            </a:pPr>
            <a:r>
              <a:rPr lang="en-US" dirty="0" smtClean="0"/>
              <a:t>Lessons learnt</a:t>
            </a:r>
          </a:p>
          <a:p>
            <a:pPr marL="342900" indent="-342900">
              <a:buFont typeface="Arial" charset="0"/>
              <a:buChar char="•"/>
            </a:pPr>
            <a:r>
              <a:rPr lang="en-US" dirty="0" smtClean="0"/>
              <a:t>Difficulties</a:t>
            </a:r>
          </a:p>
          <a:p>
            <a:pPr marL="342900" indent="-342900">
              <a:buFont typeface="Arial" charset="0"/>
              <a:buChar char="•"/>
            </a:pPr>
            <a:r>
              <a:rPr lang="en-US" dirty="0" smtClean="0"/>
              <a:t>Scrum</a:t>
            </a:r>
          </a:p>
          <a:p>
            <a:pPr marL="342900" indent="-342900">
              <a:buFont typeface="Arial" charset="0"/>
              <a:buChar char="•"/>
            </a:pPr>
            <a:r>
              <a:rPr lang="en-US" dirty="0" smtClean="0"/>
              <a:t>Content</a:t>
            </a:r>
          </a:p>
          <a:p>
            <a:pPr marL="342900" indent="-342900">
              <a:buFont typeface="Arial" charset="0"/>
              <a:buChar char="•"/>
            </a:pPr>
            <a:r>
              <a:rPr lang="en-US" smtClean="0"/>
              <a:t>Quick demonstration</a:t>
            </a:r>
            <a:endParaRPr lang="en-US" dirty="0" smtClean="0"/>
          </a:p>
          <a:p>
            <a:pPr marL="342900" indent="-342900">
              <a:buFont typeface="Arial" charset="0"/>
              <a:buChar char="•"/>
            </a:pPr>
            <a:r>
              <a:rPr lang="en-US" dirty="0" smtClean="0"/>
              <a:t>references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63" y="2775875"/>
            <a:ext cx="1219199" cy="1219199"/>
          </a:xfrm>
          <a:prstGeom prst="rect">
            <a:avLst/>
          </a:prstGeom>
        </p:spPr>
      </p:pic>
    </p:spTree>
    <p:extLst>
      <p:ext uri="{BB962C8B-B14F-4D97-AF65-F5344CB8AC3E}">
        <p14:creationId xmlns:p14="http://schemas.microsoft.com/office/powerpoint/2010/main" val="2104987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Vertical Text Placeholder 2"/>
          <p:cNvSpPr>
            <a:spLocks noGrp="1"/>
          </p:cNvSpPr>
          <p:nvPr>
            <p:ph type="body" orient="vert" idx="1"/>
          </p:nvPr>
        </p:nvSpPr>
        <p:spPr>
          <a:xfrm rot="16200000">
            <a:off x="3692893" y="-1056913"/>
            <a:ext cx="5295899" cy="10178325"/>
          </a:xfrm>
        </p:spPr>
        <p:txBody>
          <a:bodyPr>
            <a:normAutofit fontScale="77500" lnSpcReduction="20000"/>
          </a:bodyPr>
          <a:lstStyle/>
          <a:p>
            <a:r>
              <a:rPr lang="en-US" dirty="0" smtClean="0"/>
              <a:t>Formatting Date and Time: </a:t>
            </a:r>
            <a:r>
              <a:rPr lang="en-US" dirty="0" smtClean="0">
                <a:hlinkClick r:id="rId2"/>
              </a:rPr>
              <a:t>http://stackoverflow.max-everyday.com/2018/01/ios-how-to-get-the-current-time-as-datetime-in-swift/ - Accessed in Nov 5th, 2018</a:t>
            </a:r>
          </a:p>
          <a:p>
            <a:r>
              <a:rPr lang="en-US" dirty="0" smtClean="0"/>
              <a:t>Alerts: </a:t>
            </a:r>
            <a:r>
              <a:rPr lang="en-US" dirty="0" smtClean="0">
                <a:hlinkClick r:id="rId3"/>
              </a:rPr>
              <a:t>https://learnappmaking.com/uialertcontroller-alerts-swift-how-to/ - Accessed in Nov 5th, 2018</a:t>
            </a:r>
          </a:p>
          <a:p>
            <a:r>
              <a:rPr lang="en-US" dirty="0" smtClean="0"/>
              <a:t>Editing data from Firebase: </a:t>
            </a:r>
            <a:r>
              <a:rPr lang="en-US" dirty="0" smtClean="0">
                <a:hlinkClick r:id="rId4"/>
              </a:rPr>
              <a:t>https://firebase.google.com/docs/database/ios/read-and-write - Accessed in Nov 12th, 2018</a:t>
            </a:r>
          </a:p>
          <a:p>
            <a:r>
              <a:rPr lang="en-US" dirty="0" smtClean="0"/>
              <a:t>Change password Firebase </a:t>
            </a:r>
            <a:r>
              <a:rPr lang="en-US" dirty="0" err="1" smtClean="0"/>
              <a:t>Auth</a:t>
            </a:r>
            <a:r>
              <a:rPr lang="en-US" dirty="0" smtClean="0"/>
              <a:t>: </a:t>
            </a:r>
            <a:r>
              <a:rPr lang="en-US" dirty="0" smtClean="0">
                <a:hlinkClick r:id="rId5"/>
              </a:rPr>
              <a:t>https://stackoverflow.com/questions/38410593/how-to-verify-users-current-password-when-changing-password-on-firebase-3 - Accessed in Nov 12th, 2018</a:t>
            </a:r>
          </a:p>
          <a:p>
            <a:r>
              <a:rPr lang="en-US" dirty="0" smtClean="0"/>
              <a:t>Update just some fields on Firebase database: </a:t>
            </a:r>
            <a:r>
              <a:rPr lang="en-US" dirty="0" smtClean="0">
                <a:hlinkClick r:id="rId6"/>
              </a:rPr>
              <a:t>https://stackoverflow.com/questions/46380971/updating-firebase-database-ios-swift-with-multiple-fields-without-overriding - Accessed in Nov 13th, 2018</a:t>
            </a:r>
          </a:p>
          <a:p>
            <a:r>
              <a:rPr lang="en-US" dirty="0" smtClean="0"/>
              <a:t>Map and routes: </a:t>
            </a:r>
            <a:r>
              <a:rPr lang="en-US" dirty="0" smtClean="0">
                <a:hlinkClick r:id="rId7"/>
              </a:rPr>
              <a:t>https://www.ioscreator.com/tutorials/draw-route-mapkit-tutorial - Accessed in Nov 13th, 2018</a:t>
            </a:r>
          </a:p>
          <a:p>
            <a:r>
              <a:rPr lang="en-US" dirty="0" smtClean="0"/>
              <a:t>Hide the keyboard touching any part of screen: </a:t>
            </a:r>
            <a:r>
              <a:rPr lang="en-US" dirty="0" smtClean="0">
                <a:hlinkClick r:id="rId8"/>
              </a:rPr>
              <a:t>https://stackoverflow.com/questions/32281651/how-to-dismiss-keyboard-when-touching-anywhere-outside-uitextfield-in-swift - Accessed in Nov 14th, 2018</a:t>
            </a:r>
          </a:p>
          <a:p>
            <a:r>
              <a:rPr lang="en-US" dirty="0" smtClean="0"/>
              <a:t>Hide keyboard on return key: </a:t>
            </a:r>
            <a:r>
              <a:rPr lang="en-US" dirty="0" smtClean="0">
                <a:hlinkClick r:id="rId9"/>
              </a:rPr>
              <a:t>https://www.youtube.com/watch?v=bhp08NX4Pe4 - Accessed in Nov 14th, 2018</a:t>
            </a:r>
          </a:p>
          <a:p>
            <a:r>
              <a:rPr lang="en-US" dirty="0" smtClean="0"/>
              <a:t>Updating Cell on </a:t>
            </a:r>
            <a:r>
              <a:rPr lang="en-US" dirty="0" err="1" smtClean="0"/>
              <a:t>TableView</a:t>
            </a:r>
            <a:r>
              <a:rPr lang="en-US" dirty="0" smtClean="0"/>
              <a:t>: </a:t>
            </a:r>
            <a:r>
              <a:rPr lang="en-US" dirty="0" smtClean="0">
                <a:hlinkClick r:id="rId10"/>
              </a:rPr>
              <a:t>https://stackoverflow.com/questions/46545468/swift-firebase-retrieve-data-into-tableview - Accessed in Nov 16th, 2018</a:t>
            </a:r>
          </a:p>
          <a:p>
            <a:r>
              <a:rPr lang="en-US" dirty="0"/>
              <a:t>How to Generate PDF using HTML Templates and </a:t>
            </a:r>
            <a:r>
              <a:rPr lang="en-US" dirty="0" err="1"/>
              <a:t>UIPrintPageRenderer</a:t>
            </a:r>
            <a:r>
              <a:rPr lang="en-US" dirty="0"/>
              <a:t> in </a:t>
            </a:r>
            <a:r>
              <a:rPr lang="en-US" dirty="0" err="1" smtClean="0"/>
              <a:t>iOS</a:t>
            </a:r>
            <a:r>
              <a:rPr lang="en-US" dirty="0" smtClean="0"/>
              <a:t>;</a:t>
            </a:r>
          </a:p>
          <a:p>
            <a:pPr marL="0" indent="0">
              <a:buNone/>
            </a:pPr>
            <a:r>
              <a:rPr lang="en-US" dirty="0" smtClean="0"/>
              <a:t>      </a:t>
            </a:r>
            <a:r>
              <a:rPr lang="en-US" dirty="0" smtClean="0">
                <a:hlinkClick r:id="rId10"/>
              </a:rPr>
              <a:t>https://www.appcoda.com/pdf-generation-ios/</a:t>
            </a:r>
          </a:p>
          <a:p>
            <a:r>
              <a:rPr lang="en-US" dirty="0"/>
              <a:t>Simple app to turn photos into PDF photo </a:t>
            </a:r>
            <a:r>
              <a:rPr lang="en-US" dirty="0" smtClean="0"/>
              <a:t>books;</a:t>
            </a:r>
            <a:endParaRPr lang="en-US" dirty="0"/>
          </a:p>
          <a:p>
            <a:pPr marL="0" indent="0">
              <a:buNone/>
            </a:pPr>
            <a:r>
              <a:rPr lang="en-US" dirty="0"/>
              <a:t>      </a:t>
            </a:r>
            <a:r>
              <a:rPr lang="en-US" dirty="0" smtClean="0">
                <a:hlinkClick r:id="rId10"/>
              </a:rPr>
              <a:t>https</a:t>
            </a:r>
            <a:r>
              <a:rPr lang="en-US" dirty="0">
                <a:hlinkClick r:id="rId10"/>
              </a:rPr>
              <a:t>://github.com/SwiftProgrammingCookbook/PhotobookCreator</a:t>
            </a:r>
          </a:p>
          <a:p>
            <a:pPr marL="0" indent="0">
              <a:buNone/>
            </a:pPr>
            <a:endParaRPr lang="en-US" dirty="0">
              <a:hlinkClick r:id="rId10"/>
            </a:endParaRPr>
          </a:p>
          <a:p>
            <a:endParaRPr lang="en-US" dirty="0">
              <a:hlinkClick r:id="rId10"/>
            </a:endParaRPr>
          </a:p>
          <a:p>
            <a:endParaRPr lang="en-US" dirty="0" smtClean="0">
              <a:hlinkClick r:id="rId10"/>
            </a:endParaRPr>
          </a:p>
        </p:txBody>
      </p:sp>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10801" y="382385"/>
            <a:ext cx="1219199" cy="1219199"/>
          </a:xfrm>
          <a:prstGeom prst="rect">
            <a:avLst/>
          </a:prstGeom>
        </p:spPr>
      </p:pic>
    </p:spTree>
    <p:extLst>
      <p:ext uri="{BB962C8B-B14F-4D97-AF65-F5344CB8AC3E}">
        <p14:creationId xmlns:p14="http://schemas.microsoft.com/office/powerpoint/2010/main" val="12481476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344815"/>
          </a:xfrm>
        </p:spPr>
        <p:txBody>
          <a:bodyPr/>
          <a:lstStyle/>
          <a:p>
            <a:r>
              <a:rPr lang="en-US" dirty="0" smtClean="0"/>
              <a:t>Lessons learnt</a:t>
            </a:r>
            <a:endParaRPr lang="en-US" dirty="0"/>
          </a:p>
        </p:txBody>
      </p:sp>
      <p:sp>
        <p:nvSpPr>
          <p:cNvPr id="3" name="Content Placeholder 2"/>
          <p:cNvSpPr>
            <a:spLocks noGrp="1"/>
          </p:cNvSpPr>
          <p:nvPr>
            <p:ph sz="half" idx="1"/>
          </p:nvPr>
        </p:nvSpPr>
        <p:spPr>
          <a:xfrm>
            <a:off x="1117600" y="2286000"/>
            <a:ext cx="4787900" cy="3619500"/>
          </a:xfrm>
        </p:spPr>
        <p:txBody>
          <a:bodyPr>
            <a:normAutofit fontScale="85000" lnSpcReduction="20000"/>
          </a:bodyPr>
          <a:lstStyle/>
          <a:p>
            <a:r>
              <a:rPr lang="en-US" dirty="0" smtClean="0">
                <a:solidFill>
                  <a:srgbClr val="595959"/>
                </a:solidFill>
              </a:rPr>
              <a:t>[Giselle] How </a:t>
            </a:r>
            <a:r>
              <a:rPr lang="en-US" dirty="0">
                <a:solidFill>
                  <a:srgbClr val="595959"/>
                </a:solidFill>
              </a:rPr>
              <a:t>to use Firebase + Swift 4 for </a:t>
            </a:r>
            <a:r>
              <a:rPr lang="en-US" dirty="0"/>
              <a:t>authentication and database (</a:t>
            </a:r>
            <a:r>
              <a:rPr lang="en-US" dirty="0" err="1" smtClean="0"/>
              <a:t>Realtime</a:t>
            </a:r>
            <a:r>
              <a:rPr lang="en-US" dirty="0" smtClean="0"/>
              <a:t> </a:t>
            </a:r>
            <a:r>
              <a:rPr lang="en-US" dirty="0"/>
              <a:t>Database</a:t>
            </a:r>
            <a:r>
              <a:rPr lang="en-US" dirty="0" smtClean="0"/>
              <a:t>)</a:t>
            </a:r>
          </a:p>
          <a:p>
            <a:r>
              <a:rPr lang="en-US" dirty="0"/>
              <a:t>[Giselle] </a:t>
            </a:r>
            <a:r>
              <a:rPr lang="en-US" dirty="0" smtClean="0"/>
              <a:t>How </a:t>
            </a:r>
            <a:r>
              <a:rPr lang="en-US" dirty="0"/>
              <a:t>to configure </a:t>
            </a:r>
            <a:r>
              <a:rPr lang="en-US" dirty="0" err="1"/>
              <a:t>CellViewController</a:t>
            </a:r>
            <a:r>
              <a:rPr lang="en-US" dirty="0"/>
              <a:t> populating with data from </a:t>
            </a:r>
            <a:r>
              <a:rPr lang="en-US" dirty="0" smtClean="0"/>
              <a:t>Firebase</a:t>
            </a:r>
          </a:p>
          <a:p>
            <a:r>
              <a:rPr lang="en-US" dirty="0"/>
              <a:t>[Giselle] </a:t>
            </a:r>
            <a:r>
              <a:rPr lang="en-US" dirty="0" smtClean="0"/>
              <a:t>How </a:t>
            </a:r>
            <a:r>
              <a:rPr lang="en-US" dirty="0"/>
              <a:t>to set the </a:t>
            </a:r>
            <a:r>
              <a:rPr lang="en-US" dirty="0" err="1"/>
              <a:t>Info.plist</a:t>
            </a:r>
            <a:r>
              <a:rPr lang="en-US" dirty="0"/>
              <a:t> to ask some users </a:t>
            </a:r>
            <a:r>
              <a:rPr lang="en-US" dirty="0" smtClean="0"/>
              <a:t>permissions</a:t>
            </a:r>
          </a:p>
          <a:p>
            <a:r>
              <a:rPr lang="en-US" dirty="0"/>
              <a:t>[Giselle] </a:t>
            </a:r>
            <a:r>
              <a:rPr lang="en-US" dirty="0" smtClean="0"/>
              <a:t>POD </a:t>
            </a:r>
            <a:r>
              <a:rPr lang="en-US" dirty="0"/>
              <a:t>install to install some frameworks on the </a:t>
            </a:r>
            <a:r>
              <a:rPr lang="en-US" dirty="0" smtClean="0"/>
              <a:t>application</a:t>
            </a:r>
          </a:p>
          <a:p>
            <a:r>
              <a:rPr lang="en-US" dirty="0"/>
              <a:t>[Giselle] </a:t>
            </a:r>
            <a:r>
              <a:rPr lang="en-US" dirty="0" smtClean="0"/>
              <a:t>Some </a:t>
            </a:r>
            <a:r>
              <a:rPr lang="en-US" dirty="0"/>
              <a:t>auto layout at the end of the project (on Add Ticket</a:t>
            </a:r>
            <a:r>
              <a:rPr lang="en-US" dirty="0" smtClean="0"/>
              <a:t>)</a:t>
            </a:r>
          </a:p>
          <a:p>
            <a:r>
              <a:rPr lang="en-US" dirty="0"/>
              <a:t>[Giselle] </a:t>
            </a:r>
            <a:r>
              <a:rPr lang="en-US" dirty="0" smtClean="0"/>
              <a:t>How </a:t>
            </a:r>
            <a:r>
              <a:rPr lang="en-US" dirty="0"/>
              <a:t>to use as many UIs possible in this small application</a:t>
            </a:r>
          </a:p>
        </p:txBody>
      </p:sp>
      <p:sp>
        <p:nvSpPr>
          <p:cNvPr id="4" name="Content Placeholder 3"/>
          <p:cNvSpPr>
            <a:spLocks noGrp="1"/>
          </p:cNvSpPr>
          <p:nvPr>
            <p:ph sz="half" idx="2"/>
          </p:nvPr>
        </p:nvSpPr>
        <p:spPr>
          <a:xfrm>
            <a:off x="5905500" y="2286000"/>
            <a:ext cx="6096000" cy="4102100"/>
          </a:xfrm>
        </p:spPr>
        <p:txBody>
          <a:bodyPr>
            <a:normAutofit fontScale="85000" lnSpcReduction="20000"/>
          </a:bodyPr>
          <a:lstStyle/>
          <a:p>
            <a:r>
              <a:rPr lang="en-US" dirty="0"/>
              <a:t>[Giselle] How </a:t>
            </a:r>
            <a:r>
              <a:rPr lang="en-US" dirty="0" smtClean="0"/>
              <a:t>to use the Apple Maps in an application</a:t>
            </a:r>
          </a:p>
          <a:p>
            <a:r>
              <a:rPr lang="en-US" dirty="0" smtClean="0"/>
              <a:t>[</a:t>
            </a:r>
            <a:r>
              <a:rPr lang="en-US" dirty="0" err="1" smtClean="0"/>
              <a:t>Gurjeet</a:t>
            </a:r>
            <a:r>
              <a:rPr lang="en-US" dirty="0" smtClean="0"/>
              <a:t>] How </a:t>
            </a:r>
            <a:r>
              <a:rPr lang="en-US" dirty="0"/>
              <a:t>to use table view to show menu options</a:t>
            </a:r>
          </a:p>
          <a:p>
            <a:r>
              <a:rPr lang="en-US" dirty="0"/>
              <a:t>[</a:t>
            </a:r>
            <a:r>
              <a:rPr lang="en-US" dirty="0" err="1"/>
              <a:t>Gurjeet</a:t>
            </a:r>
            <a:r>
              <a:rPr lang="en-US" dirty="0"/>
              <a:t>] </a:t>
            </a:r>
            <a:r>
              <a:rPr lang="en-US" dirty="0" smtClean="0"/>
              <a:t>Learned </a:t>
            </a:r>
            <a:r>
              <a:rPr lang="en-US" dirty="0"/>
              <a:t>how to fetch child record from the </a:t>
            </a:r>
            <a:r>
              <a:rPr lang="en-US" dirty="0" smtClean="0"/>
              <a:t>Firebase</a:t>
            </a:r>
            <a:endParaRPr lang="en-US" dirty="0"/>
          </a:p>
          <a:p>
            <a:r>
              <a:rPr lang="en-US" dirty="0"/>
              <a:t>[</a:t>
            </a:r>
            <a:r>
              <a:rPr lang="en-US" dirty="0" err="1"/>
              <a:t>Gurjeet</a:t>
            </a:r>
            <a:r>
              <a:rPr lang="en-US" dirty="0"/>
              <a:t>] </a:t>
            </a:r>
            <a:r>
              <a:rPr lang="en-US" dirty="0" smtClean="0"/>
              <a:t>Display HTML content </a:t>
            </a:r>
            <a:r>
              <a:rPr lang="en-US" dirty="0"/>
              <a:t>in a </a:t>
            </a:r>
            <a:r>
              <a:rPr lang="en-US" dirty="0" err="1" smtClean="0"/>
              <a:t>Webkit</a:t>
            </a:r>
            <a:endParaRPr lang="en-US" dirty="0" smtClean="0"/>
          </a:p>
          <a:p>
            <a:r>
              <a:rPr lang="en-US" dirty="0" smtClean="0"/>
              <a:t>[Antonio]</a:t>
            </a:r>
            <a:r>
              <a:rPr lang="en-US" dirty="0"/>
              <a:t> Display HTML content in a </a:t>
            </a:r>
            <a:r>
              <a:rPr lang="en-US" dirty="0" err="1" smtClean="0"/>
              <a:t>WKWebView</a:t>
            </a:r>
            <a:endParaRPr lang="en-US" dirty="0" smtClean="0"/>
          </a:p>
          <a:p>
            <a:r>
              <a:rPr lang="en-US" dirty="0" smtClean="0"/>
              <a:t>[Antonio] Setup and use of </a:t>
            </a:r>
            <a:r>
              <a:rPr lang="en-US" dirty="0" err="1" smtClean="0"/>
              <a:t>FireBase</a:t>
            </a:r>
            <a:r>
              <a:rPr lang="en-US" dirty="0" smtClean="0"/>
              <a:t> in Swift 4.2</a:t>
            </a:r>
          </a:p>
          <a:p>
            <a:r>
              <a:rPr lang="en-US" dirty="0"/>
              <a:t>[Antonio] </a:t>
            </a:r>
            <a:r>
              <a:rPr lang="en-US" dirty="0" smtClean="0"/>
              <a:t>Fill out </a:t>
            </a:r>
            <a:r>
              <a:rPr lang="en-US" dirty="0" err="1" smtClean="0"/>
              <a:t>PickerViewController</a:t>
            </a:r>
            <a:r>
              <a:rPr lang="en-US" dirty="0" smtClean="0"/>
              <a:t> using .</a:t>
            </a:r>
            <a:r>
              <a:rPr lang="en-US" dirty="0" err="1" smtClean="0"/>
              <a:t>plist</a:t>
            </a:r>
            <a:r>
              <a:rPr lang="en-US" dirty="0" smtClean="0"/>
              <a:t> content</a:t>
            </a:r>
          </a:p>
          <a:p>
            <a:r>
              <a:rPr lang="en-US" dirty="0"/>
              <a:t>[Antonio] Fill out </a:t>
            </a:r>
            <a:r>
              <a:rPr lang="en-US" dirty="0" err="1"/>
              <a:t>TextFields</a:t>
            </a:r>
            <a:r>
              <a:rPr lang="en-US" dirty="0"/>
              <a:t> with </a:t>
            </a:r>
            <a:r>
              <a:rPr lang="en-US" dirty="0" err="1" smtClean="0"/>
              <a:t>PickerViewController</a:t>
            </a:r>
            <a:endParaRPr lang="en-US" dirty="0" smtClean="0"/>
          </a:p>
          <a:p>
            <a:r>
              <a:rPr lang="en-US" dirty="0"/>
              <a:t>[Antonio] </a:t>
            </a:r>
            <a:r>
              <a:rPr lang="en-US" dirty="0" smtClean="0"/>
              <a:t>Generating PDFs of  </a:t>
            </a:r>
            <a:r>
              <a:rPr lang="en-US" dirty="0" err="1" smtClean="0"/>
              <a:t>WKWebView</a:t>
            </a:r>
            <a:r>
              <a:rPr lang="en-US" dirty="0" smtClean="0"/>
              <a:t> content</a:t>
            </a:r>
          </a:p>
          <a:p>
            <a:r>
              <a:rPr lang="en-US" dirty="0"/>
              <a:t>[Antonio] </a:t>
            </a:r>
            <a:r>
              <a:rPr lang="en-US" dirty="0" smtClean="0"/>
              <a:t>Use of </a:t>
            </a:r>
            <a:r>
              <a:rPr lang="en-US" dirty="0">
                <a:solidFill>
                  <a:srgbClr val="595959"/>
                </a:solidFill>
              </a:rPr>
              <a:t> </a:t>
            </a:r>
            <a:r>
              <a:rPr lang="en-US" dirty="0" err="1" smtClean="0">
                <a:solidFill>
                  <a:srgbClr val="595959"/>
                </a:solidFill>
              </a:rPr>
              <a:t>UIDocumentInteractionController</a:t>
            </a:r>
            <a:endParaRPr lang="en-US" dirty="0" smtClean="0">
              <a:solidFill>
                <a:srgbClr val="595959"/>
              </a:solidFill>
            </a:endParaRPr>
          </a:p>
          <a:p>
            <a:r>
              <a:rPr lang="en-US" dirty="0"/>
              <a:t>[Antonio] </a:t>
            </a:r>
            <a:r>
              <a:rPr lang="en-US" dirty="0" smtClean="0"/>
              <a:t>Use of </a:t>
            </a:r>
            <a:r>
              <a:rPr lang="en-US" dirty="0" err="1" smtClean="0"/>
              <a:t>Trello</a:t>
            </a:r>
            <a:r>
              <a:rPr lang="en-US" dirty="0" smtClean="0"/>
              <a:t> and </a:t>
            </a:r>
            <a:r>
              <a:rPr lang="en-US" dirty="0" err="1" smtClean="0"/>
              <a:t>Github</a:t>
            </a:r>
            <a:r>
              <a:rPr lang="en-US" dirty="0" smtClean="0"/>
              <a:t> as Project Management Tools</a:t>
            </a:r>
          </a:p>
          <a:p>
            <a:r>
              <a:rPr lang="en-US" dirty="0"/>
              <a:t>[Antonio] </a:t>
            </a:r>
            <a:r>
              <a:rPr lang="en-US" dirty="0" smtClean="0"/>
              <a:t>Creation and Insertion of </a:t>
            </a:r>
            <a:r>
              <a:rPr lang="en-US" dirty="0" err="1" smtClean="0"/>
              <a:t>ToolBar</a:t>
            </a:r>
            <a:r>
              <a:rPr lang="en-US" dirty="0" smtClean="0"/>
              <a:t> and Buttons on Code instead of using the Storyboard</a:t>
            </a:r>
            <a:endParaRPr lang="en-US" dirty="0">
              <a:solidFill>
                <a:srgbClr val="595959"/>
              </a:solidFill>
            </a:endParaRP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801" y="382385"/>
            <a:ext cx="1219199" cy="1219199"/>
          </a:xfrm>
          <a:prstGeom prst="rect">
            <a:avLst/>
          </a:prstGeom>
        </p:spPr>
      </p:pic>
    </p:spTree>
    <p:extLst>
      <p:ext uri="{BB962C8B-B14F-4D97-AF65-F5344CB8AC3E}">
        <p14:creationId xmlns:p14="http://schemas.microsoft.com/office/powerpoint/2010/main" val="13983487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difficulties</a:t>
            </a:r>
            <a:endParaRPr lang="en-US" dirty="0"/>
          </a:p>
        </p:txBody>
      </p:sp>
      <p:sp>
        <p:nvSpPr>
          <p:cNvPr id="3" name="Content Placeholder 2"/>
          <p:cNvSpPr>
            <a:spLocks noGrp="1"/>
          </p:cNvSpPr>
          <p:nvPr>
            <p:ph sz="half" idx="1"/>
          </p:nvPr>
        </p:nvSpPr>
        <p:spPr/>
        <p:txBody>
          <a:bodyPr>
            <a:normAutofit/>
          </a:bodyPr>
          <a:lstStyle/>
          <a:p>
            <a:r>
              <a:rPr lang="en-US" dirty="0" smtClean="0"/>
              <a:t>[Giselle] The Report took considerable time because we needed to understand better how Firebase works. It is asynchronous.</a:t>
            </a:r>
          </a:p>
          <a:p>
            <a:r>
              <a:rPr lang="en-US" dirty="0" smtClean="0"/>
              <a:t>[</a:t>
            </a:r>
            <a:r>
              <a:rPr lang="en-US" dirty="0" err="1" smtClean="0"/>
              <a:t>Gurjeet</a:t>
            </a:r>
            <a:r>
              <a:rPr lang="en-US" dirty="0" smtClean="0"/>
              <a:t>] During </a:t>
            </a:r>
            <a:r>
              <a:rPr lang="en-US" dirty="0"/>
              <a:t>coding for home page difficulty was faced as it was difficult to get the child records and as the firebase was not configured so that was another difficulty we faced in the project</a:t>
            </a:r>
            <a:endParaRPr lang="en-US" dirty="0" smtClean="0"/>
          </a:p>
        </p:txBody>
      </p:sp>
      <p:sp>
        <p:nvSpPr>
          <p:cNvPr id="4" name="Content Placeholder 3"/>
          <p:cNvSpPr>
            <a:spLocks noGrp="1"/>
          </p:cNvSpPr>
          <p:nvPr>
            <p:ph sz="half" idx="2"/>
          </p:nvPr>
        </p:nvSpPr>
        <p:spPr>
          <a:xfrm>
            <a:off x="6057900" y="2286000"/>
            <a:ext cx="5727700" cy="3619500"/>
          </a:xfrm>
        </p:spPr>
        <p:txBody>
          <a:bodyPr>
            <a:normAutofit/>
          </a:bodyPr>
          <a:lstStyle/>
          <a:p>
            <a:r>
              <a:rPr lang="en-US" dirty="0"/>
              <a:t>[Antonio] </a:t>
            </a:r>
            <a:r>
              <a:rPr lang="en-US" dirty="0" smtClean="0"/>
              <a:t>At the beginning faced some difficulties with the </a:t>
            </a:r>
            <a:r>
              <a:rPr lang="en-US" dirty="0" err="1" smtClean="0"/>
              <a:t>Github</a:t>
            </a:r>
            <a:r>
              <a:rPr lang="en-US" dirty="0" smtClean="0"/>
              <a:t> through command line, since began to use it inside the </a:t>
            </a:r>
            <a:r>
              <a:rPr lang="en-US" dirty="0" err="1" smtClean="0"/>
              <a:t>Xcode</a:t>
            </a:r>
            <a:r>
              <a:rPr lang="en-US" dirty="0" smtClean="0"/>
              <a:t>, all the things worked</a:t>
            </a:r>
          </a:p>
          <a:p>
            <a:r>
              <a:rPr lang="en-US" dirty="0"/>
              <a:t>[Antonio] </a:t>
            </a:r>
            <a:r>
              <a:rPr lang="en-US" dirty="0" smtClean="0"/>
              <a:t>In </a:t>
            </a:r>
            <a:r>
              <a:rPr lang="en-US" dirty="0"/>
              <a:t>order to associate an event with </a:t>
            </a:r>
            <a:r>
              <a:rPr lang="en-US" dirty="0" err="1"/>
              <a:t>textFieldDidBeginEditing</a:t>
            </a:r>
            <a:r>
              <a:rPr lang="en-US" dirty="0"/>
              <a:t>, we must have to connect the delegate of the </a:t>
            </a:r>
            <a:r>
              <a:rPr lang="en-US" dirty="0" err="1"/>
              <a:t>textField</a:t>
            </a:r>
            <a:r>
              <a:rPr lang="en-US" dirty="0"/>
              <a:t> to the </a:t>
            </a:r>
            <a:r>
              <a:rPr lang="en-US" dirty="0" smtClean="0"/>
              <a:t>view</a:t>
            </a:r>
          </a:p>
          <a:p>
            <a:r>
              <a:rPr lang="en-US" dirty="0"/>
              <a:t>[Antonio] </a:t>
            </a:r>
            <a:r>
              <a:rPr lang="en-US" dirty="0" smtClean="0"/>
              <a:t>It took so long to understand </a:t>
            </a:r>
            <a:r>
              <a:rPr lang="en-US" dirty="0"/>
              <a:t>t</a:t>
            </a:r>
            <a:r>
              <a:rPr lang="en-US" dirty="0" smtClean="0"/>
              <a:t>he generation of a PDF using the content of a </a:t>
            </a:r>
            <a:r>
              <a:rPr lang="en-US" dirty="0" err="1" smtClean="0"/>
              <a:t>WKWebView</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801" y="382385"/>
            <a:ext cx="1219199" cy="1219199"/>
          </a:xfrm>
          <a:prstGeom prst="rect">
            <a:avLst/>
          </a:prstGeom>
        </p:spPr>
      </p:pic>
    </p:spTree>
    <p:extLst>
      <p:ext uri="{BB962C8B-B14F-4D97-AF65-F5344CB8AC3E}">
        <p14:creationId xmlns:p14="http://schemas.microsoft.com/office/powerpoint/2010/main" val="1184568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SCRUM</a:t>
            </a:r>
            <a:endParaRPr lang="en-US" dirty="0"/>
          </a:p>
        </p:txBody>
      </p:sp>
      <p:sp>
        <p:nvSpPr>
          <p:cNvPr id="4" name="Text Placeholder 3"/>
          <p:cNvSpPr>
            <a:spLocks noGrp="1"/>
          </p:cNvSpPr>
          <p:nvPr>
            <p:ph type="body" sz="half" idx="2"/>
          </p:nvPr>
        </p:nvSpPr>
        <p:spPr/>
        <p:txBody>
          <a:bodyPr>
            <a:normAutofit/>
          </a:bodyPr>
          <a:lstStyle/>
          <a:p>
            <a:pPr>
              <a:lnSpc>
                <a:spcPct val="100000"/>
              </a:lnSpc>
            </a:pPr>
            <a:r>
              <a:rPr lang="en-US" dirty="0" smtClean="0"/>
              <a:t>Planning:</a:t>
            </a:r>
          </a:p>
          <a:p>
            <a:pPr marL="285750" indent="-285750">
              <a:lnSpc>
                <a:spcPct val="100000"/>
              </a:lnSpc>
              <a:buFont typeface="Arial" charset="0"/>
              <a:buChar char="•"/>
            </a:pPr>
            <a:r>
              <a:rPr lang="en-US" dirty="0" smtClean="0"/>
              <a:t>- Trello (our Kanban board)</a:t>
            </a:r>
          </a:p>
          <a:p>
            <a:pPr marL="285750" indent="-285750">
              <a:lnSpc>
                <a:spcPct val="100000"/>
              </a:lnSpc>
              <a:buFont typeface="Arial" charset="0"/>
              <a:buChar char="•"/>
            </a:pPr>
            <a:r>
              <a:rPr lang="en-US" dirty="0" smtClean="0"/>
              <a:t>- One sprint only (3 weeks)</a:t>
            </a:r>
          </a:p>
          <a:p>
            <a:pPr>
              <a:lnSpc>
                <a:spcPct val="100000"/>
              </a:lnSpc>
            </a:pPr>
            <a:r>
              <a:rPr lang="en-US" dirty="0" smtClean="0"/>
              <a:t>”Daily meeting”:</a:t>
            </a:r>
            <a:endParaRPr lang="en-US" dirty="0"/>
          </a:p>
          <a:p>
            <a:pPr marL="285750" indent="-285750">
              <a:lnSpc>
                <a:spcPct val="100000"/>
              </a:lnSpc>
              <a:buFont typeface="Arial" charset="0"/>
              <a:buChar char="•"/>
            </a:pPr>
            <a:r>
              <a:rPr lang="en-US" dirty="0" smtClean="0"/>
              <a:t>- WhatsApp group</a:t>
            </a:r>
            <a:endParaRPr lang="en-US" dirty="0"/>
          </a:p>
          <a:p>
            <a:pPr>
              <a:lnSpc>
                <a:spcPct val="100000"/>
              </a:lnSpc>
            </a:pPr>
            <a:r>
              <a:rPr lang="en-US" dirty="0" smtClean="0"/>
              <a:t>Review:</a:t>
            </a:r>
          </a:p>
          <a:p>
            <a:pPr marL="285750" indent="-285750">
              <a:lnSpc>
                <a:spcPct val="100000"/>
              </a:lnSpc>
              <a:buFont typeface="Arial" charset="0"/>
              <a:buChar char="•"/>
            </a:pPr>
            <a:r>
              <a:rPr lang="en-US" dirty="0" smtClean="0"/>
              <a:t>- Tests and merge with master after each feature concluded</a:t>
            </a:r>
          </a:p>
          <a:p>
            <a:pPr>
              <a:lnSpc>
                <a:spcPct val="100000"/>
              </a:lnSpc>
            </a:pPr>
            <a:r>
              <a:rPr lang="en-US" dirty="0" smtClean="0"/>
              <a:t>Retrospective:</a:t>
            </a:r>
          </a:p>
          <a:p>
            <a:pPr marL="285750" indent="-285750">
              <a:lnSpc>
                <a:spcPct val="100000"/>
              </a:lnSpc>
              <a:buFont typeface="Arial" charset="0"/>
              <a:buChar char="•"/>
            </a:pPr>
            <a:r>
              <a:rPr lang="en-US" dirty="0"/>
              <a:t>- Lessons learnt and difficulties discussed</a:t>
            </a:r>
            <a:endParaRPr lang="en-US" dirty="0" smtClean="0"/>
          </a:p>
          <a:p>
            <a:pPr>
              <a:lnSpc>
                <a:spcPct val="100000"/>
              </a:lnSpc>
            </a:pPr>
            <a:endParaRPr lang="en-US" dirty="0"/>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1055535"/>
            <a:ext cx="6537740" cy="37592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407" y="2692400"/>
            <a:ext cx="1804859" cy="3213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0369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6486" r="16486"/>
          <a:stretch>
            <a:fillRect/>
          </a:stretch>
        </p:blipFill>
        <p:spPr/>
      </p:pic>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p:txBody>
          <a:bodyPr/>
          <a:lstStyle/>
          <a:p>
            <a:r>
              <a:rPr lang="en-US" dirty="0" smtClean="0"/>
              <a:t>What we are covering? </a:t>
            </a:r>
          </a:p>
          <a:p>
            <a:pPr marL="342900" indent="-342900">
              <a:buAutoNum type="arabicPeriod"/>
            </a:pPr>
            <a:r>
              <a:rPr lang="en-US" dirty="0" smtClean="0"/>
              <a:t>1. Your </a:t>
            </a:r>
            <a:r>
              <a:rPr lang="en-US" dirty="0"/>
              <a:t>project should start with the </a:t>
            </a:r>
            <a:r>
              <a:rPr lang="en-US" b="1" dirty="0"/>
              <a:t>launcher screen </a:t>
            </a:r>
            <a:r>
              <a:rPr lang="en-US" dirty="0"/>
              <a:t>with a logo or application name. </a:t>
            </a: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0" y="3737424"/>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ular Callout 1"/>
          <p:cNvSpPr/>
          <p:nvPr/>
        </p:nvSpPr>
        <p:spPr>
          <a:xfrm>
            <a:off x="3644900" y="1918418"/>
            <a:ext cx="2146300" cy="2145582"/>
          </a:xfrm>
          <a:prstGeom prst="wedgeRoundRectCallout">
            <a:avLst>
              <a:gd name="adj1" fmla="val -68298"/>
              <a:gd name="adj2" fmla="val 168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It remains 0.5 seconds before go to Login screen OR Menu. </a:t>
            </a:r>
          </a:p>
          <a:p>
            <a:pPr algn="ctr"/>
            <a:r>
              <a:rPr lang="en-US" sz="1600" dirty="0" smtClean="0"/>
              <a:t>It will depend if the user was logged since before or not.</a:t>
            </a:r>
            <a:endParaRPr lang="en-US" dirty="0"/>
          </a:p>
        </p:txBody>
      </p:sp>
    </p:spTree>
    <p:extLst>
      <p:ext uri="{BB962C8B-B14F-4D97-AF65-F5344CB8AC3E}">
        <p14:creationId xmlns:p14="http://schemas.microsoft.com/office/powerpoint/2010/main" val="1039244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p:txBody>
          <a:bodyPr/>
          <a:lstStyle/>
          <a:p>
            <a:r>
              <a:rPr lang="en-US" dirty="0" smtClean="0"/>
              <a:t>What we are covering? </a:t>
            </a:r>
          </a:p>
          <a:p>
            <a:pPr marL="342900" indent="-342900">
              <a:buFont typeface="Arial" panose="020B0604020202020204" pitchFamily="34" charset="0"/>
              <a:buAutoNum type="arabicPeriod"/>
            </a:pPr>
            <a:r>
              <a:rPr lang="en-US" dirty="0" smtClean="0"/>
              <a:t>2.  A </a:t>
            </a:r>
            <a:r>
              <a:rPr lang="en-US" b="1" dirty="0"/>
              <a:t>login screen </a:t>
            </a:r>
            <a:r>
              <a:rPr lang="en-US" dirty="0"/>
              <a:t>should appear next which allows user to login using Email and password or register the user in application. </a:t>
            </a:r>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9299740" y="4131841"/>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800"/>
            <a:ext cx="4166235" cy="6858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700" y="394416"/>
            <a:ext cx="4166235" cy="6858000"/>
          </a:xfrm>
          <a:prstGeom prst="rect">
            <a:avLst/>
          </a:prstGeom>
        </p:spPr>
      </p:pic>
      <p:sp>
        <p:nvSpPr>
          <p:cNvPr id="7" name="Rounded Rectangular Callout 6"/>
          <p:cNvSpPr/>
          <p:nvPr/>
        </p:nvSpPr>
        <p:spPr>
          <a:xfrm>
            <a:off x="2667635" y="596900"/>
            <a:ext cx="2146300" cy="1676400"/>
          </a:xfrm>
          <a:prstGeom prst="wedgeRoundRectCallout">
            <a:avLst>
              <a:gd name="adj1" fmla="val -72440"/>
              <a:gd name="adj2" fmla="val 360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Login and Password registered on Firebase Authentication. It`s calling the Firebase framework</a:t>
            </a:r>
            <a:endParaRPr lang="en-US" dirty="0"/>
          </a:p>
        </p:txBody>
      </p:sp>
      <p:sp>
        <p:nvSpPr>
          <p:cNvPr id="9" name="Rounded Rectangular Callout 8"/>
          <p:cNvSpPr/>
          <p:nvPr/>
        </p:nvSpPr>
        <p:spPr>
          <a:xfrm>
            <a:off x="1852005" y="5151467"/>
            <a:ext cx="2298382" cy="1528733"/>
          </a:xfrm>
          <a:prstGeom prst="wedgeRoundRectCallout">
            <a:avLst>
              <a:gd name="adj1" fmla="val 48427"/>
              <a:gd name="adj2" fmla="val -822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Register screen. The data will be storage on Firebase Authentication and </a:t>
            </a:r>
            <a:r>
              <a:rPr lang="en-US" sz="1600" dirty="0" err="1" smtClean="0"/>
              <a:t>Realtime</a:t>
            </a:r>
            <a:r>
              <a:rPr lang="en-US" sz="1600" dirty="0" smtClean="0"/>
              <a:t> Database (the extra data)</a:t>
            </a:r>
            <a:endParaRPr lang="en-US" dirty="0"/>
          </a:p>
        </p:txBody>
      </p:sp>
    </p:spTree>
    <p:extLst>
      <p:ext uri="{BB962C8B-B14F-4D97-AF65-F5344CB8AC3E}">
        <p14:creationId xmlns:p14="http://schemas.microsoft.com/office/powerpoint/2010/main" val="309845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p:txBody>
          <a:bodyPr>
            <a:normAutofit lnSpcReduction="10000"/>
          </a:bodyPr>
          <a:lstStyle/>
          <a:p>
            <a:r>
              <a:rPr lang="en-US" dirty="0" smtClean="0"/>
              <a:t>What we are covering? </a:t>
            </a:r>
          </a:p>
          <a:p>
            <a:r>
              <a:rPr lang="en-US" dirty="0" smtClean="0"/>
              <a:t>3. </a:t>
            </a:r>
            <a:r>
              <a:rPr lang="en-US" b="1" dirty="0"/>
              <a:t>Registration </a:t>
            </a:r>
            <a:r>
              <a:rPr lang="en-US" dirty="0"/>
              <a:t>should accept following information from the user and create a new user object. </a:t>
            </a:r>
          </a:p>
          <a:p>
            <a:r>
              <a:rPr lang="en-US" dirty="0"/>
              <a:t>-  Name </a:t>
            </a:r>
          </a:p>
          <a:p>
            <a:r>
              <a:rPr lang="en-US" dirty="0"/>
              <a:t>-  Email </a:t>
            </a:r>
          </a:p>
          <a:p>
            <a:r>
              <a:rPr lang="en-US" dirty="0"/>
              <a:t>-  Password </a:t>
            </a:r>
          </a:p>
          <a:p>
            <a:r>
              <a:rPr lang="en-US" dirty="0"/>
              <a:t>-  Contact Number </a:t>
            </a:r>
          </a:p>
          <a:p>
            <a:r>
              <a:rPr lang="en-US" dirty="0"/>
              <a:t>-  Car Plate Number</a:t>
            </a:r>
            <a:br>
              <a:rPr lang="en-US" dirty="0"/>
            </a:br>
            <a:r>
              <a:rPr lang="en-US" dirty="0"/>
              <a:t>Also store date and time of last login by the user. </a:t>
            </a:r>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10465435" y="3467816"/>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164384"/>
            <a:ext cx="2491591" cy="410138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1" y="521416"/>
            <a:ext cx="4011930" cy="6604000"/>
          </a:xfrm>
          <a:prstGeom prst="rect">
            <a:avLst/>
          </a:prstGeom>
        </p:spPr>
      </p:pic>
      <p:sp>
        <p:nvSpPr>
          <p:cNvPr id="5" name="Right Arrow 4"/>
          <p:cNvSpPr/>
          <p:nvPr/>
        </p:nvSpPr>
        <p:spPr>
          <a:xfrm>
            <a:off x="596901" y="60579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8000" r="35696"/>
          <a:stretch/>
        </p:blipFill>
        <p:spPr>
          <a:xfrm>
            <a:off x="2652397" y="457200"/>
            <a:ext cx="4573268" cy="4089400"/>
          </a:xfrm>
          <a:prstGeom prst="rect">
            <a:avLst/>
          </a:prstGeom>
          <a:ln>
            <a:noFill/>
          </a:ln>
          <a:effectLst>
            <a:outerShdw blurRad="292100" dist="139700" dir="2700000" algn="tl" rotWithShape="0">
              <a:srgbClr val="333333">
                <a:alpha val="65000"/>
              </a:srgbClr>
            </a:outerShdw>
          </a:effectLst>
        </p:spPr>
      </p:pic>
      <p:sp>
        <p:nvSpPr>
          <p:cNvPr id="10" name="Rounded Rectangular Callout 9"/>
          <p:cNvSpPr/>
          <p:nvPr/>
        </p:nvSpPr>
        <p:spPr>
          <a:xfrm>
            <a:off x="4874580" y="5013799"/>
            <a:ext cx="2298382" cy="1528733"/>
          </a:xfrm>
          <a:prstGeom prst="wedgeRoundRectCallout">
            <a:avLst>
              <a:gd name="adj1" fmla="val 24115"/>
              <a:gd name="adj2" fmla="val -1737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Continuing the Register screen, we can see on Edit Screen and on Firebase that the Last Login is saving.</a:t>
            </a:r>
            <a:endParaRPr lang="en-US" dirty="0"/>
          </a:p>
        </p:txBody>
      </p:sp>
    </p:spTree>
    <p:extLst>
      <p:ext uri="{BB962C8B-B14F-4D97-AF65-F5344CB8AC3E}">
        <p14:creationId xmlns:p14="http://schemas.microsoft.com/office/powerpoint/2010/main" val="1809289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sz="half" idx="2"/>
          </p:nvPr>
        </p:nvSpPr>
        <p:spPr>
          <a:xfrm>
            <a:off x="8337883" y="1741336"/>
            <a:ext cx="3092117" cy="4202264"/>
          </a:xfrm>
        </p:spPr>
        <p:txBody>
          <a:bodyPr>
            <a:normAutofit fontScale="92500" lnSpcReduction="10000"/>
          </a:bodyPr>
          <a:lstStyle/>
          <a:p>
            <a:r>
              <a:rPr lang="en-US" dirty="0" smtClean="0"/>
              <a:t>What we are covering? </a:t>
            </a:r>
          </a:p>
          <a:p>
            <a:r>
              <a:rPr lang="en-US" b="1" dirty="0" smtClean="0"/>
              <a:t>4</a:t>
            </a:r>
            <a:r>
              <a:rPr lang="en-US" b="1" dirty="0"/>
              <a:t>. </a:t>
            </a:r>
            <a:r>
              <a:rPr lang="en-US" dirty="0"/>
              <a:t>Upon successful login, user should land on the home screen which should display following menu items: </a:t>
            </a:r>
          </a:p>
          <a:p>
            <a:r>
              <a:rPr lang="en-US" dirty="0"/>
              <a:t>Parking Payment Receipt </a:t>
            </a:r>
          </a:p>
          <a:p>
            <a:r>
              <a:rPr lang="en-US" dirty="0"/>
              <a:t>Parking Location </a:t>
            </a:r>
          </a:p>
          <a:p>
            <a:r>
              <a:rPr lang="en-US" dirty="0"/>
              <a:t>Parking Report </a:t>
            </a:r>
          </a:p>
          <a:p>
            <a:r>
              <a:rPr lang="en-US" dirty="0"/>
              <a:t>User Profile </a:t>
            </a:r>
          </a:p>
          <a:p>
            <a:r>
              <a:rPr lang="en-US" dirty="0"/>
              <a:t>Parking Manual </a:t>
            </a:r>
          </a:p>
          <a:p>
            <a:r>
              <a:rPr lang="en-US" dirty="0"/>
              <a:t>Support Contact </a:t>
            </a:r>
          </a:p>
          <a:p>
            <a:r>
              <a:rPr lang="en-US" dirty="0"/>
              <a:t>Logout </a:t>
            </a:r>
          </a:p>
          <a:p>
            <a:endParaRPr lang="en-US" dirty="0"/>
          </a:p>
          <a:p>
            <a:pPr marL="342900" indent="-342900">
              <a:buAutoNum type="arabicPeriod"/>
            </a:pPr>
            <a:endParaRPr lang="en-US" dirty="0" smtClean="0"/>
          </a:p>
          <a:p>
            <a:pPr marL="342900" indent="-342900">
              <a:buAutoNum type="arabicPeriod"/>
            </a:pPr>
            <a:endParaRPr lang="en-US" dirty="0"/>
          </a:p>
          <a:p>
            <a:pPr marL="342900" indent="-342900">
              <a:buAutoNum type="arabicPeriod"/>
            </a:pPr>
            <a:endParaRPr lang="en-US" dirty="0"/>
          </a:p>
        </p:txBody>
      </p:sp>
      <p:sp>
        <p:nvSpPr>
          <p:cNvPr id="6" name="L-Shape 5"/>
          <p:cNvSpPr/>
          <p:nvPr/>
        </p:nvSpPr>
        <p:spPr>
          <a:xfrm rot="18910879">
            <a:off x="10376535" y="3747217"/>
            <a:ext cx="1168400" cy="711200"/>
          </a:xfrm>
          <a:prstGeom prst="corne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625" y="12700"/>
            <a:ext cx="4166235" cy="6858000"/>
          </a:xfrm>
          <a:prstGeom prst="rect">
            <a:avLst/>
          </a:prstGeom>
        </p:spPr>
      </p:pic>
      <p:sp>
        <p:nvSpPr>
          <p:cNvPr id="12" name="Left Arrow 11"/>
          <p:cNvSpPr/>
          <p:nvPr/>
        </p:nvSpPr>
        <p:spPr>
          <a:xfrm rot="800085">
            <a:off x="4644687" y="2573049"/>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rot="284427">
            <a:off x="4627323" y="3335851"/>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Arrow 13"/>
          <p:cNvSpPr/>
          <p:nvPr/>
        </p:nvSpPr>
        <p:spPr>
          <a:xfrm rot="1007625">
            <a:off x="4623996" y="3259806"/>
            <a:ext cx="3794759"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rot="153101">
            <a:off x="4580077" y="4150158"/>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4586128" y="4628803"/>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p:cNvSpPr/>
          <p:nvPr/>
        </p:nvSpPr>
        <p:spPr>
          <a:xfrm rot="21420335">
            <a:off x="4586128" y="5174768"/>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Arrow 17"/>
          <p:cNvSpPr/>
          <p:nvPr/>
        </p:nvSpPr>
        <p:spPr>
          <a:xfrm rot="21420335">
            <a:off x="4635630" y="5649013"/>
            <a:ext cx="3702253"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58" y="104625"/>
            <a:ext cx="2426335" cy="3993967"/>
          </a:xfrm>
          <a:prstGeom prst="rect">
            <a:avLst/>
          </a:prstGeom>
        </p:spPr>
      </p:pic>
      <p:sp>
        <p:nvSpPr>
          <p:cNvPr id="20" name="Left Arrow 19"/>
          <p:cNvSpPr/>
          <p:nvPr/>
        </p:nvSpPr>
        <p:spPr>
          <a:xfrm>
            <a:off x="1836696" y="1476748"/>
            <a:ext cx="1251714" cy="3542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ular Callout 18"/>
          <p:cNvSpPr/>
          <p:nvPr/>
        </p:nvSpPr>
        <p:spPr>
          <a:xfrm>
            <a:off x="476411" y="4798273"/>
            <a:ext cx="2298382" cy="1869227"/>
          </a:xfrm>
          <a:prstGeom prst="wedgeRoundRectCallout">
            <a:avLst>
              <a:gd name="adj1" fmla="val 63347"/>
              <a:gd name="adj2" fmla="val -1022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Menu using </a:t>
            </a:r>
            <a:r>
              <a:rPr lang="en-US" sz="1600" dirty="0" err="1" smtClean="0"/>
              <a:t>TableViewController</a:t>
            </a:r>
            <a:r>
              <a:rPr lang="en-US" sz="1600" dirty="0" smtClean="0"/>
              <a:t>. and </a:t>
            </a:r>
            <a:r>
              <a:rPr lang="en-US" sz="1600" dirty="0" err="1" smtClean="0"/>
              <a:t>embeded</a:t>
            </a:r>
            <a:r>
              <a:rPr lang="en-US" sz="1600" dirty="0" smtClean="0"/>
              <a:t> by Navigation. For each option we call a function that calls the correspondent segue.</a:t>
            </a:r>
            <a:endParaRPr lang="en-US" dirty="0"/>
          </a:p>
        </p:txBody>
      </p:sp>
      <p:sp>
        <p:nvSpPr>
          <p:cNvPr id="21" name="Rounded Rectangular Callout 20"/>
          <p:cNvSpPr/>
          <p:nvPr/>
        </p:nvSpPr>
        <p:spPr>
          <a:xfrm>
            <a:off x="442532" y="3093066"/>
            <a:ext cx="2298382" cy="1097452"/>
          </a:xfrm>
          <a:prstGeom prst="wedgeRoundRectCallout">
            <a:avLst>
              <a:gd name="adj1" fmla="val -197"/>
              <a:gd name="adj2" fmla="val -1542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It’s shows the number of children on Firebase from ticket branch for the user logged.</a:t>
            </a:r>
            <a:endParaRPr lang="en-US" dirty="0"/>
          </a:p>
        </p:txBody>
      </p:sp>
    </p:spTree>
    <p:extLst>
      <p:ext uri="{BB962C8B-B14F-4D97-AF65-F5344CB8AC3E}">
        <p14:creationId xmlns:p14="http://schemas.microsoft.com/office/powerpoint/2010/main" val="1399125485"/>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257</TotalTime>
  <Words>1399</Words>
  <Application>Microsoft Macintosh PowerPoint</Application>
  <PresentationFormat>Widescreen</PresentationFormat>
  <Paragraphs>185</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Gill Sans MT</vt:lpstr>
      <vt:lpstr>Impact</vt:lpstr>
      <vt:lpstr>Mangal</vt:lpstr>
      <vt:lpstr>Badge</vt:lpstr>
      <vt:lpstr>Parking lot system</vt:lpstr>
      <vt:lpstr>summary</vt:lpstr>
      <vt:lpstr>Lessons learnt</vt:lpstr>
      <vt:lpstr>difficulties</vt:lpstr>
      <vt:lpstr>SCRUM</vt:lpstr>
      <vt:lpstr>CONTENT</vt:lpstr>
      <vt:lpstr>CONTENT</vt:lpstr>
      <vt:lpstr>CONTENT</vt:lpstr>
      <vt:lpstr>CONTENT</vt:lpstr>
      <vt:lpstr>CONTENT</vt:lpstr>
      <vt:lpstr>CONTENT</vt:lpstr>
      <vt:lpstr>CONTENT</vt:lpstr>
      <vt:lpstr>CONTENT</vt:lpstr>
      <vt:lpstr>CONTENT</vt:lpstr>
      <vt:lpstr>CONTENT</vt:lpstr>
      <vt:lpstr>CONTENT</vt:lpstr>
      <vt:lpstr>CONTENT</vt:lpstr>
      <vt:lpstr>quick Demonstration</vt:lpstr>
      <vt:lpstr>references</vt:lpstr>
      <vt:lpstr>references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lot system</dc:title>
  <dc:creator>Giselle Tavares</dc:creator>
  <cp:lastModifiedBy>Giselle Tavares</cp:lastModifiedBy>
  <cp:revision>57</cp:revision>
  <dcterms:created xsi:type="dcterms:W3CDTF">2018-11-18T22:56:33Z</dcterms:created>
  <dcterms:modified xsi:type="dcterms:W3CDTF">2018-11-19T14:57:05Z</dcterms:modified>
</cp:coreProperties>
</file>